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Default Extension="jpg" ContentType="image/jpg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44B5E"/>
                </a:solidFill>
                <a:latin typeface="Arial Narrow"/>
                <a:cs typeface="Arial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44B5E"/>
                </a:solidFill>
                <a:latin typeface="Arial Narrow"/>
                <a:cs typeface="Arial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361432" y="1463039"/>
            <a:ext cx="3324225" cy="3129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344B5E"/>
                </a:solidFill>
                <a:latin typeface="Arial Narrow"/>
                <a:cs typeface="Arial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-1523" y="4759451"/>
            <a:ext cx="9144000" cy="384175"/>
          </a:xfrm>
          <a:custGeom>
            <a:avLst/>
            <a:gdLst/>
            <a:ahLst/>
            <a:cxnLst/>
            <a:rect l="l" t="t" r="r" b="b"/>
            <a:pathLst>
              <a:path w="9144000" h="384175">
                <a:moveTo>
                  <a:pt x="0" y="384048"/>
                </a:moveTo>
                <a:lnTo>
                  <a:pt x="9144000" y="384048"/>
                </a:lnTo>
                <a:lnTo>
                  <a:pt x="91440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84ADA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8718804" y="4832603"/>
            <a:ext cx="2540" cy="238125"/>
          </a:xfrm>
          <a:custGeom>
            <a:avLst/>
            <a:gdLst/>
            <a:ahLst/>
            <a:cxnLst/>
            <a:rect l="l" t="t" r="r" b="b"/>
            <a:pathLst>
              <a:path w="2540" h="238125">
                <a:moveTo>
                  <a:pt x="0" y="0"/>
                </a:moveTo>
                <a:lnTo>
                  <a:pt x="2413" y="237744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7162800" y="4828030"/>
            <a:ext cx="1418844" cy="2468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2976" y="284733"/>
            <a:ext cx="8258047" cy="678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344B5E"/>
                </a:solidFill>
                <a:latin typeface="Arial Narrow"/>
                <a:cs typeface="Arial Narrow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463039"/>
            <a:ext cx="4753610" cy="3129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859773" y="4872230"/>
            <a:ext cx="173354" cy="16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Relationship Id="rId16" Type="http://schemas.openxmlformats.org/officeDocument/2006/relationships/image" Target="../media/image93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upyter.org/" TargetMode="External"/><Relationship Id="rId3" Type="http://schemas.openxmlformats.org/officeDocument/2006/relationships/image" Target="../media/image5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upyter.org/" TargetMode="External"/><Relationship Id="rId3" Type="http://schemas.openxmlformats.org/officeDocument/2006/relationships/image" Target="../media/image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upyter.org/" TargetMode="External"/><Relationship Id="rId3" Type="http://schemas.openxmlformats.org/officeDocument/2006/relationships/image" Target="../media/image7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upyter.org/" TargetMode="External"/><Relationship Id="rId3" Type="http://schemas.openxmlformats.org/officeDocument/2006/relationships/image" Target="../media/image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jupyter.org/" TargetMode="Externa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jupyter.org/" TargetMode="Externa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://jupyter.org/" TargetMode="Externa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31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hyperlink" Target="http://pandas.pydata.org/" TargetMode="Externa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6115" y="172212"/>
            <a:ext cx="2314956" cy="403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86788" y="1383919"/>
            <a:ext cx="6184900" cy="649605"/>
          </a:xfrm>
          <a:custGeom>
            <a:avLst/>
            <a:gdLst/>
            <a:ahLst/>
            <a:cxnLst/>
            <a:rect l="l" t="t" r="r" b="b"/>
            <a:pathLst>
              <a:path w="6184900" h="649605">
                <a:moveTo>
                  <a:pt x="94234" y="9143"/>
                </a:moveTo>
                <a:lnTo>
                  <a:pt x="0" y="9143"/>
                </a:lnTo>
                <a:lnTo>
                  <a:pt x="0" y="640079"/>
                </a:lnTo>
                <a:lnTo>
                  <a:pt x="94234" y="640079"/>
                </a:lnTo>
                <a:lnTo>
                  <a:pt x="94234" y="9143"/>
                </a:lnTo>
                <a:close/>
              </a:path>
              <a:path w="6184900" h="649605">
                <a:moveTo>
                  <a:pt x="226822" y="9143"/>
                </a:moveTo>
                <a:lnTo>
                  <a:pt x="150875" y="9143"/>
                </a:lnTo>
                <a:lnTo>
                  <a:pt x="150875" y="640079"/>
                </a:lnTo>
                <a:lnTo>
                  <a:pt x="235966" y="640079"/>
                </a:lnTo>
                <a:lnTo>
                  <a:pt x="235966" y="272414"/>
                </a:lnTo>
                <a:lnTo>
                  <a:pt x="305421" y="272414"/>
                </a:lnTo>
                <a:lnTo>
                  <a:pt x="226822" y="9143"/>
                </a:lnTo>
                <a:close/>
              </a:path>
              <a:path w="6184900" h="649605">
                <a:moveTo>
                  <a:pt x="305421" y="272414"/>
                </a:moveTo>
                <a:lnTo>
                  <a:pt x="235966" y="272414"/>
                </a:lnTo>
                <a:lnTo>
                  <a:pt x="345694" y="640079"/>
                </a:lnTo>
                <a:lnTo>
                  <a:pt x="421513" y="640079"/>
                </a:lnTo>
                <a:lnTo>
                  <a:pt x="421513" y="376681"/>
                </a:lnTo>
                <a:lnTo>
                  <a:pt x="336550" y="376681"/>
                </a:lnTo>
                <a:lnTo>
                  <a:pt x="305421" y="272414"/>
                </a:lnTo>
                <a:close/>
              </a:path>
              <a:path w="6184900" h="649605">
                <a:moveTo>
                  <a:pt x="421513" y="9143"/>
                </a:moveTo>
                <a:lnTo>
                  <a:pt x="336550" y="9143"/>
                </a:lnTo>
                <a:lnTo>
                  <a:pt x="336550" y="376681"/>
                </a:lnTo>
                <a:lnTo>
                  <a:pt x="421513" y="376681"/>
                </a:lnTo>
                <a:lnTo>
                  <a:pt x="421513" y="9143"/>
                </a:lnTo>
                <a:close/>
              </a:path>
              <a:path w="6184900" h="649605">
                <a:moveTo>
                  <a:pt x="636778" y="96900"/>
                </a:moveTo>
                <a:lnTo>
                  <a:pt x="542544" y="96900"/>
                </a:lnTo>
                <a:lnTo>
                  <a:pt x="542544" y="640079"/>
                </a:lnTo>
                <a:lnTo>
                  <a:pt x="636778" y="640079"/>
                </a:lnTo>
                <a:lnTo>
                  <a:pt x="636778" y="96900"/>
                </a:lnTo>
                <a:close/>
              </a:path>
              <a:path w="6184900" h="649605">
                <a:moveTo>
                  <a:pt x="722630" y="9143"/>
                </a:moveTo>
                <a:lnTo>
                  <a:pt x="456565" y="9143"/>
                </a:lnTo>
                <a:lnTo>
                  <a:pt x="456565" y="96900"/>
                </a:lnTo>
                <a:lnTo>
                  <a:pt x="722630" y="96900"/>
                </a:lnTo>
                <a:lnTo>
                  <a:pt x="722630" y="9143"/>
                </a:lnTo>
                <a:close/>
              </a:path>
              <a:path w="6184900" h="649605">
                <a:moveTo>
                  <a:pt x="880872" y="9143"/>
                </a:moveTo>
                <a:lnTo>
                  <a:pt x="757428" y="9143"/>
                </a:lnTo>
                <a:lnTo>
                  <a:pt x="757428" y="640079"/>
                </a:lnTo>
                <a:lnTo>
                  <a:pt x="849757" y="640079"/>
                </a:lnTo>
                <a:lnTo>
                  <a:pt x="849757" y="385825"/>
                </a:lnTo>
                <a:lnTo>
                  <a:pt x="987857" y="385825"/>
                </a:lnTo>
                <a:lnTo>
                  <a:pt x="986121" y="379150"/>
                </a:lnTo>
                <a:lnTo>
                  <a:pt x="979154" y="365029"/>
                </a:lnTo>
                <a:lnTo>
                  <a:pt x="969686" y="354004"/>
                </a:lnTo>
                <a:lnTo>
                  <a:pt x="957707" y="346075"/>
                </a:lnTo>
                <a:lnTo>
                  <a:pt x="982470" y="330882"/>
                </a:lnTo>
                <a:lnTo>
                  <a:pt x="1000172" y="308165"/>
                </a:lnTo>
                <a:lnTo>
                  <a:pt x="1001489" y="304418"/>
                </a:lnTo>
                <a:lnTo>
                  <a:pt x="849757" y="304418"/>
                </a:lnTo>
                <a:lnTo>
                  <a:pt x="849757" y="94995"/>
                </a:lnTo>
                <a:lnTo>
                  <a:pt x="1008757" y="94995"/>
                </a:lnTo>
                <a:lnTo>
                  <a:pt x="1006252" y="83423"/>
                </a:lnTo>
                <a:lnTo>
                  <a:pt x="981963" y="41528"/>
                </a:lnTo>
                <a:lnTo>
                  <a:pt x="940419" y="17240"/>
                </a:lnTo>
                <a:lnTo>
                  <a:pt x="912901" y="11168"/>
                </a:lnTo>
                <a:lnTo>
                  <a:pt x="880872" y="9143"/>
                </a:lnTo>
                <a:close/>
              </a:path>
              <a:path w="6184900" h="649605">
                <a:moveTo>
                  <a:pt x="987857" y="385825"/>
                </a:moveTo>
                <a:lnTo>
                  <a:pt x="864362" y="385825"/>
                </a:lnTo>
                <a:lnTo>
                  <a:pt x="872861" y="386304"/>
                </a:lnTo>
                <a:lnTo>
                  <a:pt x="880062" y="387746"/>
                </a:lnTo>
                <a:lnTo>
                  <a:pt x="901954" y="424179"/>
                </a:lnTo>
                <a:lnTo>
                  <a:pt x="935736" y="640079"/>
                </a:lnTo>
                <a:lnTo>
                  <a:pt x="1033526" y="640079"/>
                </a:lnTo>
                <a:lnTo>
                  <a:pt x="990600" y="396366"/>
                </a:lnTo>
                <a:lnTo>
                  <a:pt x="987857" y="385825"/>
                </a:lnTo>
                <a:close/>
              </a:path>
              <a:path w="6184900" h="649605">
                <a:moveTo>
                  <a:pt x="1008757" y="94995"/>
                </a:moveTo>
                <a:lnTo>
                  <a:pt x="872617" y="94995"/>
                </a:lnTo>
                <a:lnTo>
                  <a:pt x="884547" y="95779"/>
                </a:lnTo>
                <a:lnTo>
                  <a:pt x="894619" y="98123"/>
                </a:lnTo>
                <a:lnTo>
                  <a:pt x="919551" y="135427"/>
                </a:lnTo>
                <a:lnTo>
                  <a:pt x="920242" y="148970"/>
                </a:lnTo>
                <a:lnTo>
                  <a:pt x="920242" y="244093"/>
                </a:lnTo>
                <a:lnTo>
                  <a:pt x="908812" y="289813"/>
                </a:lnTo>
                <a:lnTo>
                  <a:pt x="872617" y="304418"/>
                </a:lnTo>
                <a:lnTo>
                  <a:pt x="1001489" y="304418"/>
                </a:lnTo>
                <a:lnTo>
                  <a:pt x="1010802" y="277923"/>
                </a:lnTo>
                <a:lnTo>
                  <a:pt x="1014349" y="240156"/>
                </a:lnTo>
                <a:lnTo>
                  <a:pt x="1014349" y="144271"/>
                </a:lnTo>
                <a:lnTo>
                  <a:pt x="1012324" y="111484"/>
                </a:lnTo>
                <a:lnTo>
                  <a:pt x="1008757" y="94995"/>
                </a:lnTo>
                <a:close/>
              </a:path>
              <a:path w="6184900" h="649605">
                <a:moveTo>
                  <a:pt x="1205230" y="0"/>
                </a:moveTo>
                <a:lnTo>
                  <a:pt x="1188720" y="0"/>
                </a:lnTo>
                <a:lnTo>
                  <a:pt x="1157573" y="2645"/>
                </a:lnTo>
                <a:lnTo>
                  <a:pt x="1108424" y="23842"/>
                </a:lnTo>
                <a:lnTo>
                  <a:pt x="1076606" y="66732"/>
                </a:lnTo>
                <a:lnTo>
                  <a:pt x="1060882" y="133268"/>
                </a:lnTo>
                <a:lnTo>
                  <a:pt x="1058926" y="175513"/>
                </a:lnTo>
                <a:lnTo>
                  <a:pt x="1058926" y="473582"/>
                </a:lnTo>
                <a:lnTo>
                  <a:pt x="1060882" y="515846"/>
                </a:lnTo>
                <a:lnTo>
                  <a:pt x="1076606" y="582418"/>
                </a:lnTo>
                <a:lnTo>
                  <a:pt x="1108424" y="625274"/>
                </a:lnTo>
                <a:lnTo>
                  <a:pt x="1157573" y="646558"/>
                </a:lnTo>
                <a:lnTo>
                  <a:pt x="1188720" y="649223"/>
                </a:lnTo>
                <a:lnTo>
                  <a:pt x="1205230" y="649223"/>
                </a:lnTo>
                <a:lnTo>
                  <a:pt x="1263142" y="638571"/>
                </a:lnTo>
                <a:lnTo>
                  <a:pt x="1303528" y="606678"/>
                </a:lnTo>
                <a:lnTo>
                  <a:pt x="1324719" y="559561"/>
                </a:lnTo>
                <a:lnTo>
                  <a:pt x="1194181" y="559561"/>
                </a:lnTo>
                <a:lnTo>
                  <a:pt x="1183675" y="558301"/>
                </a:lnTo>
                <a:lnTo>
                  <a:pt x="1159492" y="527300"/>
                </a:lnTo>
                <a:lnTo>
                  <a:pt x="1154938" y="465327"/>
                </a:lnTo>
                <a:lnTo>
                  <a:pt x="1154938" y="183768"/>
                </a:lnTo>
                <a:lnTo>
                  <a:pt x="1156954" y="138271"/>
                </a:lnTo>
                <a:lnTo>
                  <a:pt x="1168142" y="100893"/>
                </a:lnTo>
                <a:lnTo>
                  <a:pt x="1194181" y="89534"/>
                </a:lnTo>
                <a:lnTo>
                  <a:pt x="1324703" y="89534"/>
                </a:lnTo>
                <a:lnTo>
                  <a:pt x="1317289" y="66732"/>
                </a:lnTo>
                <a:lnTo>
                  <a:pt x="1303528" y="42417"/>
                </a:lnTo>
                <a:lnTo>
                  <a:pt x="1285525" y="23842"/>
                </a:lnTo>
                <a:lnTo>
                  <a:pt x="1263142" y="10588"/>
                </a:lnTo>
                <a:lnTo>
                  <a:pt x="1236376" y="2645"/>
                </a:lnTo>
                <a:lnTo>
                  <a:pt x="1205230" y="0"/>
                </a:lnTo>
                <a:close/>
              </a:path>
              <a:path w="6184900" h="649605">
                <a:moveTo>
                  <a:pt x="1324703" y="89534"/>
                </a:moveTo>
                <a:lnTo>
                  <a:pt x="1199642" y="89534"/>
                </a:lnTo>
                <a:lnTo>
                  <a:pt x="1210165" y="90797"/>
                </a:lnTo>
                <a:lnTo>
                  <a:pt x="1218866" y="94583"/>
                </a:lnTo>
                <a:lnTo>
                  <a:pt x="1236932" y="138271"/>
                </a:lnTo>
                <a:lnTo>
                  <a:pt x="1239012" y="183768"/>
                </a:lnTo>
                <a:lnTo>
                  <a:pt x="1239012" y="465327"/>
                </a:lnTo>
                <a:lnTo>
                  <a:pt x="1236932" y="510889"/>
                </a:lnTo>
                <a:lnTo>
                  <a:pt x="1225734" y="548257"/>
                </a:lnTo>
                <a:lnTo>
                  <a:pt x="1199642" y="559561"/>
                </a:lnTo>
                <a:lnTo>
                  <a:pt x="1324719" y="559561"/>
                </a:lnTo>
                <a:lnTo>
                  <a:pt x="1327134" y="552132"/>
                </a:lnTo>
                <a:lnTo>
                  <a:pt x="1333049" y="515846"/>
                </a:lnTo>
                <a:lnTo>
                  <a:pt x="1335024" y="473582"/>
                </a:lnTo>
                <a:lnTo>
                  <a:pt x="1335024" y="175513"/>
                </a:lnTo>
                <a:lnTo>
                  <a:pt x="1333049" y="133268"/>
                </a:lnTo>
                <a:lnTo>
                  <a:pt x="1327134" y="97012"/>
                </a:lnTo>
                <a:lnTo>
                  <a:pt x="1324703" y="89534"/>
                </a:lnTo>
                <a:close/>
              </a:path>
              <a:path w="6184900" h="649605">
                <a:moveTo>
                  <a:pt x="1500505" y="9143"/>
                </a:moveTo>
                <a:lnTo>
                  <a:pt x="1385316" y="9143"/>
                </a:lnTo>
                <a:lnTo>
                  <a:pt x="1385316" y="640079"/>
                </a:lnTo>
                <a:lnTo>
                  <a:pt x="1500505" y="640079"/>
                </a:lnTo>
                <a:lnTo>
                  <a:pt x="1526534" y="638986"/>
                </a:lnTo>
                <a:lnTo>
                  <a:pt x="1570210" y="630275"/>
                </a:lnTo>
                <a:lnTo>
                  <a:pt x="1615963" y="599820"/>
                </a:lnTo>
                <a:lnTo>
                  <a:pt x="1635379" y="565911"/>
                </a:lnTo>
                <a:lnTo>
                  <a:pt x="1638997" y="554100"/>
                </a:lnTo>
                <a:lnTo>
                  <a:pt x="1479550" y="554100"/>
                </a:lnTo>
                <a:lnTo>
                  <a:pt x="1479550" y="94995"/>
                </a:lnTo>
                <a:lnTo>
                  <a:pt x="1638771" y="94995"/>
                </a:lnTo>
                <a:lnTo>
                  <a:pt x="1636268" y="86359"/>
                </a:lnTo>
                <a:lnTo>
                  <a:pt x="1617694" y="51847"/>
                </a:lnTo>
                <a:lnTo>
                  <a:pt x="1572567" y="19645"/>
                </a:lnTo>
                <a:lnTo>
                  <a:pt x="1527748" y="10310"/>
                </a:lnTo>
                <a:lnTo>
                  <a:pt x="1500505" y="9143"/>
                </a:lnTo>
                <a:close/>
              </a:path>
              <a:path w="6184900" h="649605">
                <a:moveTo>
                  <a:pt x="1638771" y="94995"/>
                </a:moveTo>
                <a:lnTo>
                  <a:pt x="1498727" y="94995"/>
                </a:lnTo>
                <a:lnTo>
                  <a:pt x="1513849" y="96281"/>
                </a:lnTo>
                <a:lnTo>
                  <a:pt x="1526270" y="100139"/>
                </a:lnTo>
                <a:lnTo>
                  <a:pt x="1551622" y="145446"/>
                </a:lnTo>
                <a:lnTo>
                  <a:pt x="1554432" y="192023"/>
                </a:lnTo>
                <a:lnTo>
                  <a:pt x="1554428" y="457200"/>
                </a:lnTo>
                <a:lnTo>
                  <a:pt x="1551622" y="503697"/>
                </a:lnTo>
                <a:lnTo>
                  <a:pt x="1535999" y="542528"/>
                </a:lnTo>
                <a:lnTo>
                  <a:pt x="1498727" y="554100"/>
                </a:lnTo>
                <a:lnTo>
                  <a:pt x="1638997" y="554100"/>
                </a:lnTo>
                <a:lnTo>
                  <a:pt x="1641973" y="544389"/>
                </a:lnTo>
                <a:lnTo>
                  <a:pt x="1646697" y="519080"/>
                </a:lnTo>
                <a:lnTo>
                  <a:pt x="1649541" y="490009"/>
                </a:lnTo>
                <a:lnTo>
                  <a:pt x="1650492" y="457200"/>
                </a:lnTo>
                <a:lnTo>
                  <a:pt x="1650492" y="192023"/>
                </a:lnTo>
                <a:lnTo>
                  <a:pt x="1649608" y="160708"/>
                </a:lnTo>
                <a:lnTo>
                  <a:pt x="1646951" y="132667"/>
                </a:lnTo>
                <a:lnTo>
                  <a:pt x="1642508" y="107888"/>
                </a:lnTo>
                <a:lnTo>
                  <a:pt x="1638771" y="94995"/>
                </a:lnTo>
                <a:close/>
              </a:path>
              <a:path w="6184900" h="649605">
                <a:moveTo>
                  <a:pt x="1791335" y="9143"/>
                </a:moveTo>
                <a:lnTo>
                  <a:pt x="1697101" y="9143"/>
                </a:lnTo>
                <a:lnTo>
                  <a:pt x="1697101" y="484631"/>
                </a:lnTo>
                <a:lnTo>
                  <a:pt x="1699051" y="524682"/>
                </a:lnTo>
                <a:lnTo>
                  <a:pt x="1714621" y="587305"/>
                </a:lnTo>
                <a:lnTo>
                  <a:pt x="1745978" y="627042"/>
                </a:lnTo>
                <a:lnTo>
                  <a:pt x="1794885" y="646751"/>
                </a:lnTo>
                <a:lnTo>
                  <a:pt x="1826006" y="649223"/>
                </a:lnTo>
                <a:lnTo>
                  <a:pt x="1833372" y="649223"/>
                </a:lnTo>
                <a:lnTo>
                  <a:pt x="1891172" y="639349"/>
                </a:lnTo>
                <a:lnTo>
                  <a:pt x="1931162" y="609853"/>
                </a:lnTo>
                <a:lnTo>
                  <a:pt x="1954307" y="559561"/>
                </a:lnTo>
                <a:lnTo>
                  <a:pt x="1827911" y="559561"/>
                </a:lnTo>
                <a:lnTo>
                  <a:pt x="1818574" y="558444"/>
                </a:lnTo>
                <a:lnTo>
                  <a:pt x="1793367" y="516254"/>
                </a:lnTo>
                <a:lnTo>
                  <a:pt x="1791335" y="475488"/>
                </a:lnTo>
                <a:lnTo>
                  <a:pt x="1791335" y="9143"/>
                </a:lnTo>
                <a:close/>
              </a:path>
              <a:path w="6184900" h="649605">
                <a:moveTo>
                  <a:pt x="1962277" y="9143"/>
                </a:moveTo>
                <a:lnTo>
                  <a:pt x="1868170" y="9143"/>
                </a:lnTo>
                <a:lnTo>
                  <a:pt x="1868170" y="475488"/>
                </a:lnTo>
                <a:lnTo>
                  <a:pt x="1867671" y="497393"/>
                </a:lnTo>
                <a:lnTo>
                  <a:pt x="1860296" y="541273"/>
                </a:lnTo>
                <a:lnTo>
                  <a:pt x="1831594" y="559561"/>
                </a:lnTo>
                <a:lnTo>
                  <a:pt x="1954307" y="559561"/>
                </a:lnTo>
                <a:lnTo>
                  <a:pt x="1954529" y="558911"/>
                </a:lnTo>
                <a:lnTo>
                  <a:pt x="1960344" y="524682"/>
                </a:lnTo>
                <a:lnTo>
                  <a:pt x="1962277" y="484631"/>
                </a:lnTo>
                <a:lnTo>
                  <a:pt x="1962277" y="9143"/>
                </a:lnTo>
                <a:close/>
              </a:path>
              <a:path w="6184900" h="649605">
                <a:moveTo>
                  <a:pt x="2145538" y="0"/>
                </a:moveTo>
                <a:lnTo>
                  <a:pt x="2138172" y="0"/>
                </a:lnTo>
                <a:lnTo>
                  <a:pt x="2105878" y="2452"/>
                </a:lnTo>
                <a:lnTo>
                  <a:pt x="2056054" y="22074"/>
                </a:lnTo>
                <a:lnTo>
                  <a:pt x="2025308" y="62249"/>
                </a:lnTo>
                <a:lnTo>
                  <a:pt x="2010259" y="128075"/>
                </a:lnTo>
                <a:lnTo>
                  <a:pt x="2008377" y="170941"/>
                </a:lnTo>
                <a:lnTo>
                  <a:pt x="2008377" y="478154"/>
                </a:lnTo>
                <a:lnTo>
                  <a:pt x="2010284" y="519945"/>
                </a:lnTo>
                <a:lnTo>
                  <a:pt x="2025576" y="585096"/>
                </a:lnTo>
                <a:lnTo>
                  <a:pt x="2056562" y="626292"/>
                </a:lnTo>
                <a:lnTo>
                  <a:pt x="2105243" y="646676"/>
                </a:lnTo>
                <a:lnTo>
                  <a:pt x="2136394" y="649223"/>
                </a:lnTo>
                <a:lnTo>
                  <a:pt x="2145538" y="649223"/>
                </a:lnTo>
                <a:lnTo>
                  <a:pt x="2200608" y="639143"/>
                </a:lnTo>
                <a:lnTo>
                  <a:pt x="2237866" y="608964"/>
                </a:lnTo>
                <a:lnTo>
                  <a:pt x="2258097" y="559561"/>
                </a:lnTo>
                <a:lnTo>
                  <a:pt x="2139061" y="559561"/>
                </a:lnTo>
                <a:lnTo>
                  <a:pt x="2129845" y="558369"/>
                </a:lnTo>
                <a:lnTo>
                  <a:pt x="2106199" y="512937"/>
                </a:lnTo>
                <a:lnTo>
                  <a:pt x="2104390" y="469010"/>
                </a:lnTo>
                <a:lnTo>
                  <a:pt x="2104390" y="180085"/>
                </a:lnTo>
                <a:lnTo>
                  <a:pt x="2106199" y="135636"/>
                </a:lnTo>
                <a:lnTo>
                  <a:pt x="2122408" y="94218"/>
                </a:lnTo>
                <a:lnTo>
                  <a:pt x="2139950" y="89534"/>
                </a:lnTo>
                <a:lnTo>
                  <a:pt x="2259713" y="89534"/>
                </a:lnTo>
                <a:lnTo>
                  <a:pt x="2251646" y="61678"/>
                </a:lnTo>
                <a:lnTo>
                  <a:pt x="2239645" y="38861"/>
                </a:lnTo>
                <a:lnTo>
                  <a:pt x="2223476" y="21859"/>
                </a:lnTo>
                <a:lnTo>
                  <a:pt x="2202402" y="9715"/>
                </a:lnTo>
                <a:lnTo>
                  <a:pt x="2176422" y="2428"/>
                </a:lnTo>
                <a:lnTo>
                  <a:pt x="2145538" y="0"/>
                </a:lnTo>
                <a:close/>
              </a:path>
              <a:path w="6184900" h="649605">
                <a:moveTo>
                  <a:pt x="2266188" y="417829"/>
                </a:moveTo>
                <a:lnTo>
                  <a:pt x="2177541" y="417829"/>
                </a:lnTo>
                <a:lnTo>
                  <a:pt x="2177541" y="469010"/>
                </a:lnTo>
                <a:lnTo>
                  <a:pt x="2177069" y="493039"/>
                </a:lnTo>
                <a:lnTo>
                  <a:pt x="2170176" y="540384"/>
                </a:lnTo>
                <a:lnTo>
                  <a:pt x="2142744" y="559561"/>
                </a:lnTo>
                <a:lnTo>
                  <a:pt x="2258097" y="559561"/>
                </a:lnTo>
                <a:lnTo>
                  <a:pt x="2259123" y="556132"/>
                </a:lnTo>
                <a:lnTo>
                  <a:pt x="2264423" y="520275"/>
                </a:lnTo>
                <a:lnTo>
                  <a:pt x="2266188" y="478154"/>
                </a:lnTo>
                <a:lnTo>
                  <a:pt x="2266188" y="417829"/>
                </a:lnTo>
                <a:close/>
              </a:path>
              <a:path w="6184900" h="649605">
                <a:moveTo>
                  <a:pt x="2259713" y="89534"/>
                </a:moveTo>
                <a:lnTo>
                  <a:pt x="2152141" y="89534"/>
                </a:lnTo>
                <a:lnTo>
                  <a:pt x="2159000" y="91820"/>
                </a:lnTo>
                <a:lnTo>
                  <a:pt x="2164207" y="96392"/>
                </a:lnTo>
                <a:lnTo>
                  <a:pt x="2176609" y="133240"/>
                </a:lnTo>
                <a:lnTo>
                  <a:pt x="2178431" y="219455"/>
                </a:lnTo>
                <a:lnTo>
                  <a:pt x="2267077" y="219455"/>
                </a:lnTo>
                <a:lnTo>
                  <a:pt x="2267077" y="170941"/>
                </a:lnTo>
                <a:lnTo>
                  <a:pt x="2265362" y="127694"/>
                </a:lnTo>
                <a:lnTo>
                  <a:pt x="2260219" y="91281"/>
                </a:lnTo>
                <a:lnTo>
                  <a:pt x="2259713" y="89534"/>
                </a:lnTo>
                <a:close/>
              </a:path>
              <a:path w="6184900" h="649605">
                <a:moveTo>
                  <a:pt x="2465578" y="96900"/>
                </a:moveTo>
                <a:lnTo>
                  <a:pt x="2371344" y="96900"/>
                </a:lnTo>
                <a:lnTo>
                  <a:pt x="2371344" y="640079"/>
                </a:lnTo>
                <a:lnTo>
                  <a:pt x="2465578" y="640079"/>
                </a:lnTo>
                <a:lnTo>
                  <a:pt x="2465578" y="96900"/>
                </a:lnTo>
                <a:close/>
              </a:path>
              <a:path w="6184900" h="649605">
                <a:moveTo>
                  <a:pt x="2551430" y="9143"/>
                </a:moveTo>
                <a:lnTo>
                  <a:pt x="2285365" y="9143"/>
                </a:lnTo>
                <a:lnTo>
                  <a:pt x="2285365" y="96900"/>
                </a:lnTo>
                <a:lnTo>
                  <a:pt x="2551430" y="96900"/>
                </a:lnTo>
                <a:lnTo>
                  <a:pt x="2551430" y="9143"/>
                </a:lnTo>
                <a:close/>
              </a:path>
              <a:path w="6184900" h="649605">
                <a:moveTo>
                  <a:pt x="2680462" y="9143"/>
                </a:moveTo>
                <a:lnTo>
                  <a:pt x="2586228" y="9143"/>
                </a:lnTo>
                <a:lnTo>
                  <a:pt x="2586228" y="640079"/>
                </a:lnTo>
                <a:lnTo>
                  <a:pt x="2680462" y="640079"/>
                </a:lnTo>
                <a:lnTo>
                  <a:pt x="2680462" y="9143"/>
                </a:lnTo>
                <a:close/>
              </a:path>
              <a:path w="6184900" h="649605">
                <a:moveTo>
                  <a:pt x="2877058" y="0"/>
                </a:moveTo>
                <a:lnTo>
                  <a:pt x="2860548" y="0"/>
                </a:lnTo>
                <a:lnTo>
                  <a:pt x="2829401" y="2645"/>
                </a:lnTo>
                <a:lnTo>
                  <a:pt x="2780252" y="23842"/>
                </a:lnTo>
                <a:lnTo>
                  <a:pt x="2748434" y="66732"/>
                </a:lnTo>
                <a:lnTo>
                  <a:pt x="2732710" y="133268"/>
                </a:lnTo>
                <a:lnTo>
                  <a:pt x="2730754" y="175513"/>
                </a:lnTo>
                <a:lnTo>
                  <a:pt x="2730754" y="473582"/>
                </a:lnTo>
                <a:lnTo>
                  <a:pt x="2732710" y="515846"/>
                </a:lnTo>
                <a:lnTo>
                  <a:pt x="2748434" y="582418"/>
                </a:lnTo>
                <a:lnTo>
                  <a:pt x="2780252" y="625274"/>
                </a:lnTo>
                <a:lnTo>
                  <a:pt x="2829401" y="646558"/>
                </a:lnTo>
                <a:lnTo>
                  <a:pt x="2860548" y="649223"/>
                </a:lnTo>
                <a:lnTo>
                  <a:pt x="2877058" y="649223"/>
                </a:lnTo>
                <a:lnTo>
                  <a:pt x="2934970" y="638571"/>
                </a:lnTo>
                <a:lnTo>
                  <a:pt x="2975356" y="606678"/>
                </a:lnTo>
                <a:lnTo>
                  <a:pt x="2996547" y="559561"/>
                </a:lnTo>
                <a:lnTo>
                  <a:pt x="2866009" y="559561"/>
                </a:lnTo>
                <a:lnTo>
                  <a:pt x="2855503" y="558301"/>
                </a:lnTo>
                <a:lnTo>
                  <a:pt x="2831320" y="527300"/>
                </a:lnTo>
                <a:lnTo>
                  <a:pt x="2826766" y="465327"/>
                </a:lnTo>
                <a:lnTo>
                  <a:pt x="2826766" y="183768"/>
                </a:lnTo>
                <a:lnTo>
                  <a:pt x="2828782" y="138271"/>
                </a:lnTo>
                <a:lnTo>
                  <a:pt x="2839970" y="100893"/>
                </a:lnTo>
                <a:lnTo>
                  <a:pt x="2866009" y="89534"/>
                </a:lnTo>
                <a:lnTo>
                  <a:pt x="2996531" y="89534"/>
                </a:lnTo>
                <a:lnTo>
                  <a:pt x="2989117" y="66732"/>
                </a:lnTo>
                <a:lnTo>
                  <a:pt x="2975356" y="42417"/>
                </a:lnTo>
                <a:lnTo>
                  <a:pt x="2957353" y="23842"/>
                </a:lnTo>
                <a:lnTo>
                  <a:pt x="2934970" y="10588"/>
                </a:lnTo>
                <a:lnTo>
                  <a:pt x="2908204" y="2645"/>
                </a:lnTo>
                <a:lnTo>
                  <a:pt x="2877058" y="0"/>
                </a:lnTo>
                <a:close/>
              </a:path>
              <a:path w="6184900" h="649605">
                <a:moveTo>
                  <a:pt x="2996531" y="89534"/>
                </a:moveTo>
                <a:lnTo>
                  <a:pt x="2871470" y="89534"/>
                </a:lnTo>
                <a:lnTo>
                  <a:pt x="2881993" y="90797"/>
                </a:lnTo>
                <a:lnTo>
                  <a:pt x="2890694" y="94583"/>
                </a:lnTo>
                <a:lnTo>
                  <a:pt x="2908760" y="138271"/>
                </a:lnTo>
                <a:lnTo>
                  <a:pt x="2910840" y="183768"/>
                </a:lnTo>
                <a:lnTo>
                  <a:pt x="2910840" y="465327"/>
                </a:lnTo>
                <a:lnTo>
                  <a:pt x="2908760" y="510889"/>
                </a:lnTo>
                <a:lnTo>
                  <a:pt x="2897562" y="548257"/>
                </a:lnTo>
                <a:lnTo>
                  <a:pt x="2871470" y="559561"/>
                </a:lnTo>
                <a:lnTo>
                  <a:pt x="2996547" y="559561"/>
                </a:lnTo>
                <a:lnTo>
                  <a:pt x="2998962" y="552132"/>
                </a:lnTo>
                <a:lnTo>
                  <a:pt x="3004877" y="515846"/>
                </a:lnTo>
                <a:lnTo>
                  <a:pt x="3006852" y="473582"/>
                </a:lnTo>
                <a:lnTo>
                  <a:pt x="3006852" y="175513"/>
                </a:lnTo>
                <a:lnTo>
                  <a:pt x="3004877" y="133268"/>
                </a:lnTo>
                <a:lnTo>
                  <a:pt x="2998962" y="97012"/>
                </a:lnTo>
                <a:lnTo>
                  <a:pt x="2996531" y="89534"/>
                </a:lnTo>
                <a:close/>
              </a:path>
              <a:path w="6184900" h="649605">
                <a:moveTo>
                  <a:pt x="3133090" y="9143"/>
                </a:moveTo>
                <a:lnTo>
                  <a:pt x="3057144" y="9143"/>
                </a:lnTo>
                <a:lnTo>
                  <a:pt x="3057144" y="640079"/>
                </a:lnTo>
                <a:lnTo>
                  <a:pt x="3142234" y="640079"/>
                </a:lnTo>
                <a:lnTo>
                  <a:pt x="3142234" y="272414"/>
                </a:lnTo>
                <a:lnTo>
                  <a:pt x="3211689" y="272414"/>
                </a:lnTo>
                <a:lnTo>
                  <a:pt x="3133090" y="9143"/>
                </a:lnTo>
                <a:close/>
              </a:path>
              <a:path w="6184900" h="649605">
                <a:moveTo>
                  <a:pt x="3211689" y="272414"/>
                </a:moveTo>
                <a:lnTo>
                  <a:pt x="3142234" y="272414"/>
                </a:lnTo>
                <a:lnTo>
                  <a:pt x="3251962" y="640079"/>
                </a:lnTo>
                <a:lnTo>
                  <a:pt x="3327781" y="640079"/>
                </a:lnTo>
                <a:lnTo>
                  <a:pt x="3327781" y="376681"/>
                </a:lnTo>
                <a:lnTo>
                  <a:pt x="3242818" y="376681"/>
                </a:lnTo>
                <a:lnTo>
                  <a:pt x="3211689" y="272414"/>
                </a:lnTo>
                <a:close/>
              </a:path>
              <a:path w="6184900" h="649605">
                <a:moveTo>
                  <a:pt x="3327781" y="9143"/>
                </a:moveTo>
                <a:lnTo>
                  <a:pt x="3242818" y="9143"/>
                </a:lnTo>
                <a:lnTo>
                  <a:pt x="3242818" y="376681"/>
                </a:lnTo>
                <a:lnTo>
                  <a:pt x="3327781" y="376681"/>
                </a:lnTo>
                <a:lnTo>
                  <a:pt x="3327781" y="9143"/>
                </a:lnTo>
                <a:close/>
              </a:path>
              <a:path w="6184900" h="649605">
                <a:moveTo>
                  <a:pt x="3645154" y="96900"/>
                </a:moveTo>
                <a:lnTo>
                  <a:pt x="3550920" y="96900"/>
                </a:lnTo>
                <a:lnTo>
                  <a:pt x="3550920" y="640079"/>
                </a:lnTo>
                <a:lnTo>
                  <a:pt x="3645154" y="640079"/>
                </a:lnTo>
                <a:lnTo>
                  <a:pt x="3645154" y="96900"/>
                </a:lnTo>
                <a:close/>
              </a:path>
              <a:path w="6184900" h="649605">
                <a:moveTo>
                  <a:pt x="3731006" y="9143"/>
                </a:moveTo>
                <a:lnTo>
                  <a:pt x="3464941" y="9143"/>
                </a:lnTo>
                <a:lnTo>
                  <a:pt x="3464941" y="96900"/>
                </a:lnTo>
                <a:lnTo>
                  <a:pt x="3731006" y="96900"/>
                </a:lnTo>
                <a:lnTo>
                  <a:pt x="3731006" y="9143"/>
                </a:lnTo>
                <a:close/>
              </a:path>
              <a:path w="6184900" h="649605">
                <a:moveTo>
                  <a:pt x="3905758" y="0"/>
                </a:moveTo>
                <a:lnTo>
                  <a:pt x="3889248" y="0"/>
                </a:lnTo>
                <a:lnTo>
                  <a:pt x="3858101" y="2645"/>
                </a:lnTo>
                <a:lnTo>
                  <a:pt x="3808952" y="23842"/>
                </a:lnTo>
                <a:lnTo>
                  <a:pt x="3777134" y="66732"/>
                </a:lnTo>
                <a:lnTo>
                  <a:pt x="3761410" y="133268"/>
                </a:lnTo>
                <a:lnTo>
                  <a:pt x="3759454" y="175513"/>
                </a:lnTo>
                <a:lnTo>
                  <a:pt x="3759454" y="473582"/>
                </a:lnTo>
                <a:lnTo>
                  <a:pt x="3761410" y="515846"/>
                </a:lnTo>
                <a:lnTo>
                  <a:pt x="3777134" y="582418"/>
                </a:lnTo>
                <a:lnTo>
                  <a:pt x="3808952" y="625274"/>
                </a:lnTo>
                <a:lnTo>
                  <a:pt x="3858101" y="646558"/>
                </a:lnTo>
                <a:lnTo>
                  <a:pt x="3889248" y="649223"/>
                </a:lnTo>
                <a:lnTo>
                  <a:pt x="3905758" y="649223"/>
                </a:lnTo>
                <a:lnTo>
                  <a:pt x="3963670" y="638571"/>
                </a:lnTo>
                <a:lnTo>
                  <a:pt x="4004056" y="606678"/>
                </a:lnTo>
                <a:lnTo>
                  <a:pt x="4025247" y="559561"/>
                </a:lnTo>
                <a:lnTo>
                  <a:pt x="3894709" y="559561"/>
                </a:lnTo>
                <a:lnTo>
                  <a:pt x="3884203" y="558301"/>
                </a:lnTo>
                <a:lnTo>
                  <a:pt x="3860020" y="527300"/>
                </a:lnTo>
                <a:lnTo>
                  <a:pt x="3855466" y="465327"/>
                </a:lnTo>
                <a:lnTo>
                  <a:pt x="3855466" y="183768"/>
                </a:lnTo>
                <a:lnTo>
                  <a:pt x="3857482" y="138271"/>
                </a:lnTo>
                <a:lnTo>
                  <a:pt x="3868670" y="100893"/>
                </a:lnTo>
                <a:lnTo>
                  <a:pt x="3894709" y="89534"/>
                </a:lnTo>
                <a:lnTo>
                  <a:pt x="4025231" y="89534"/>
                </a:lnTo>
                <a:lnTo>
                  <a:pt x="4017817" y="66732"/>
                </a:lnTo>
                <a:lnTo>
                  <a:pt x="4004056" y="42417"/>
                </a:lnTo>
                <a:lnTo>
                  <a:pt x="3986053" y="23842"/>
                </a:lnTo>
                <a:lnTo>
                  <a:pt x="3963670" y="10588"/>
                </a:lnTo>
                <a:lnTo>
                  <a:pt x="3936904" y="2645"/>
                </a:lnTo>
                <a:lnTo>
                  <a:pt x="3905758" y="0"/>
                </a:lnTo>
                <a:close/>
              </a:path>
              <a:path w="6184900" h="649605">
                <a:moveTo>
                  <a:pt x="4025231" y="89534"/>
                </a:moveTo>
                <a:lnTo>
                  <a:pt x="3900170" y="89534"/>
                </a:lnTo>
                <a:lnTo>
                  <a:pt x="3910693" y="90797"/>
                </a:lnTo>
                <a:lnTo>
                  <a:pt x="3919394" y="94583"/>
                </a:lnTo>
                <a:lnTo>
                  <a:pt x="3937460" y="138271"/>
                </a:lnTo>
                <a:lnTo>
                  <a:pt x="3939540" y="183768"/>
                </a:lnTo>
                <a:lnTo>
                  <a:pt x="3939540" y="465327"/>
                </a:lnTo>
                <a:lnTo>
                  <a:pt x="3937460" y="510889"/>
                </a:lnTo>
                <a:lnTo>
                  <a:pt x="3926262" y="548257"/>
                </a:lnTo>
                <a:lnTo>
                  <a:pt x="3900170" y="559561"/>
                </a:lnTo>
                <a:lnTo>
                  <a:pt x="4025247" y="559561"/>
                </a:lnTo>
                <a:lnTo>
                  <a:pt x="4027662" y="552132"/>
                </a:lnTo>
                <a:lnTo>
                  <a:pt x="4033577" y="515846"/>
                </a:lnTo>
                <a:lnTo>
                  <a:pt x="4035552" y="473582"/>
                </a:lnTo>
                <a:lnTo>
                  <a:pt x="4035552" y="175513"/>
                </a:lnTo>
                <a:lnTo>
                  <a:pt x="4033577" y="133268"/>
                </a:lnTo>
                <a:lnTo>
                  <a:pt x="4027662" y="97012"/>
                </a:lnTo>
                <a:lnTo>
                  <a:pt x="4025231" y="89534"/>
                </a:lnTo>
                <a:close/>
              </a:path>
              <a:path w="6184900" h="649605">
                <a:moveTo>
                  <a:pt x="4269613" y="9143"/>
                </a:moveTo>
                <a:lnTo>
                  <a:pt x="4186428" y="9143"/>
                </a:lnTo>
                <a:lnTo>
                  <a:pt x="4186428" y="640079"/>
                </a:lnTo>
                <a:lnTo>
                  <a:pt x="4270502" y="640079"/>
                </a:lnTo>
                <a:lnTo>
                  <a:pt x="4270502" y="259587"/>
                </a:lnTo>
                <a:lnTo>
                  <a:pt x="4334946" y="259587"/>
                </a:lnTo>
                <a:lnTo>
                  <a:pt x="4269613" y="9143"/>
                </a:lnTo>
                <a:close/>
              </a:path>
              <a:path w="6184900" h="649605">
                <a:moveTo>
                  <a:pt x="4511040" y="259587"/>
                </a:moveTo>
                <a:lnTo>
                  <a:pt x="4426966" y="259587"/>
                </a:lnTo>
                <a:lnTo>
                  <a:pt x="4426966" y="640079"/>
                </a:lnTo>
                <a:lnTo>
                  <a:pt x="4511040" y="640079"/>
                </a:lnTo>
                <a:lnTo>
                  <a:pt x="4511040" y="259587"/>
                </a:lnTo>
                <a:close/>
              </a:path>
              <a:path w="6184900" h="649605">
                <a:moveTo>
                  <a:pt x="4334946" y="259587"/>
                </a:moveTo>
                <a:lnTo>
                  <a:pt x="4270502" y="259587"/>
                </a:lnTo>
                <a:lnTo>
                  <a:pt x="4317238" y="457200"/>
                </a:lnTo>
                <a:lnTo>
                  <a:pt x="4380230" y="457200"/>
                </a:lnTo>
                <a:lnTo>
                  <a:pt x="4411587" y="324611"/>
                </a:lnTo>
                <a:lnTo>
                  <a:pt x="4351909" y="324611"/>
                </a:lnTo>
                <a:lnTo>
                  <a:pt x="4334946" y="259587"/>
                </a:lnTo>
                <a:close/>
              </a:path>
              <a:path w="6184900" h="649605">
                <a:moveTo>
                  <a:pt x="4511040" y="9143"/>
                </a:moveTo>
                <a:lnTo>
                  <a:pt x="4427855" y="9143"/>
                </a:lnTo>
                <a:lnTo>
                  <a:pt x="4351909" y="324611"/>
                </a:lnTo>
                <a:lnTo>
                  <a:pt x="4411587" y="324611"/>
                </a:lnTo>
                <a:lnTo>
                  <a:pt x="4426966" y="259587"/>
                </a:lnTo>
                <a:lnTo>
                  <a:pt x="4511040" y="259587"/>
                </a:lnTo>
                <a:lnTo>
                  <a:pt x="4511040" y="9143"/>
                </a:lnTo>
                <a:close/>
              </a:path>
              <a:path w="6184900" h="649605">
                <a:moveTo>
                  <a:pt x="4742942" y="9143"/>
                </a:moveTo>
                <a:lnTo>
                  <a:pt x="4632325" y="9143"/>
                </a:lnTo>
                <a:lnTo>
                  <a:pt x="4535424" y="640079"/>
                </a:lnTo>
                <a:lnTo>
                  <a:pt x="4627753" y="640079"/>
                </a:lnTo>
                <a:lnTo>
                  <a:pt x="4646041" y="488188"/>
                </a:lnTo>
                <a:lnTo>
                  <a:pt x="4818636" y="488188"/>
                </a:lnTo>
                <a:lnTo>
                  <a:pt x="4805492" y="405002"/>
                </a:lnTo>
                <a:lnTo>
                  <a:pt x="4657090" y="405002"/>
                </a:lnTo>
                <a:lnTo>
                  <a:pt x="4687189" y="150875"/>
                </a:lnTo>
                <a:lnTo>
                  <a:pt x="4765337" y="150875"/>
                </a:lnTo>
                <a:lnTo>
                  <a:pt x="4742942" y="9143"/>
                </a:lnTo>
                <a:close/>
              </a:path>
              <a:path w="6184900" h="649605">
                <a:moveTo>
                  <a:pt x="4818636" y="488188"/>
                </a:moveTo>
                <a:lnTo>
                  <a:pt x="4728337" y="488188"/>
                </a:lnTo>
                <a:lnTo>
                  <a:pt x="4748530" y="640079"/>
                </a:lnTo>
                <a:lnTo>
                  <a:pt x="4842637" y="640079"/>
                </a:lnTo>
                <a:lnTo>
                  <a:pt x="4818636" y="488188"/>
                </a:lnTo>
                <a:close/>
              </a:path>
              <a:path w="6184900" h="649605">
                <a:moveTo>
                  <a:pt x="4765337" y="150875"/>
                </a:moveTo>
                <a:lnTo>
                  <a:pt x="4687189" y="150875"/>
                </a:lnTo>
                <a:lnTo>
                  <a:pt x="4718304" y="405002"/>
                </a:lnTo>
                <a:lnTo>
                  <a:pt x="4805492" y="405002"/>
                </a:lnTo>
                <a:lnTo>
                  <a:pt x="4765337" y="150875"/>
                </a:lnTo>
                <a:close/>
              </a:path>
              <a:path w="6184900" h="649605">
                <a:moveTo>
                  <a:pt x="4998466" y="0"/>
                </a:moveTo>
                <a:lnTo>
                  <a:pt x="4991100" y="0"/>
                </a:lnTo>
                <a:lnTo>
                  <a:pt x="4958806" y="2452"/>
                </a:lnTo>
                <a:lnTo>
                  <a:pt x="4908982" y="22074"/>
                </a:lnTo>
                <a:lnTo>
                  <a:pt x="4878236" y="62249"/>
                </a:lnTo>
                <a:lnTo>
                  <a:pt x="4863187" y="128075"/>
                </a:lnTo>
                <a:lnTo>
                  <a:pt x="4861306" y="170941"/>
                </a:lnTo>
                <a:lnTo>
                  <a:pt x="4861306" y="478154"/>
                </a:lnTo>
                <a:lnTo>
                  <a:pt x="4863212" y="519945"/>
                </a:lnTo>
                <a:lnTo>
                  <a:pt x="4878504" y="585096"/>
                </a:lnTo>
                <a:lnTo>
                  <a:pt x="4909490" y="626292"/>
                </a:lnTo>
                <a:lnTo>
                  <a:pt x="4958171" y="646676"/>
                </a:lnTo>
                <a:lnTo>
                  <a:pt x="4989322" y="649223"/>
                </a:lnTo>
                <a:lnTo>
                  <a:pt x="4998466" y="649223"/>
                </a:lnTo>
                <a:lnTo>
                  <a:pt x="5053536" y="639143"/>
                </a:lnTo>
                <a:lnTo>
                  <a:pt x="5090795" y="608964"/>
                </a:lnTo>
                <a:lnTo>
                  <a:pt x="5111025" y="559561"/>
                </a:lnTo>
                <a:lnTo>
                  <a:pt x="4991989" y="559561"/>
                </a:lnTo>
                <a:lnTo>
                  <a:pt x="4982773" y="558369"/>
                </a:lnTo>
                <a:lnTo>
                  <a:pt x="4959127" y="512937"/>
                </a:lnTo>
                <a:lnTo>
                  <a:pt x="4957318" y="469010"/>
                </a:lnTo>
                <a:lnTo>
                  <a:pt x="4957318" y="180085"/>
                </a:lnTo>
                <a:lnTo>
                  <a:pt x="4959127" y="135636"/>
                </a:lnTo>
                <a:lnTo>
                  <a:pt x="4975336" y="94218"/>
                </a:lnTo>
                <a:lnTo>
                  <a:pt x="4992878" y="89534"/>
                </a:lnTo>
                <a:lnTo>
                  <a:pt x="5112641" y="89534"/>
                </a:lnTo>
                <a:lnTo>
                  <a:pt x="5104574" y="61678"/>
                </a:lnTo>
                <a:lnTo>
                  <a:pt x="5092572" y="38861"/>
                </a:lnTo>
                <a:lnTo>
                  <a:pt x="5076404" y="21859"/>
                </a:lnTo>
                <a:lnTo>
                  <a:pt x="5055330" y="9715"/>
                </a:lnTo>
                <a:lnTo>
                  <a:pt x="5029350" y="2428"/>
                </a:lnTo>
                <a:lnTo>
                  <a:pt x="4998466" y="0"/>
                </a:lnTo>
                <a:close/>
              </a:path>
              <a:path w="6184900" h="649605">
                <a:moveTo>
                  <a:pt x="5119116" y="417829"/>
                </a:moveTo>
                <a:lnTo>
                  <a:pt x="5030470" y="417829"/>
                </a:lnTo>
                <a:lnTo>
                  <a:pt x="5030470" y="469010"/>
                </a:lnTo>
                <a:lnTo>
                  <a:pt x="5029997" y="493039"/>
                </a:lnTo>
                <a:lnTo>
                  <a:pt x="5023104" y="540384"/>
                </a:lnTo>
                <a:lnTo>
                  <a:pt x="4995672" y="559561"/>
                </a:lnTo>
                <a:lnTo>
                  <a:pt x="5111025" y="559561"/>
                </a:lnTo>
                <a:lnTo>
                  <a:pt x="5112051" y="556132"/>
                </a:lnTo>
                <a:lnTo>
                  <a:pt x="5117351" y="520275"/>
                </a:lnTo>
                <a:lnTo>
                  <a:pt x="5119116" y="478154"/>
                </a:lnTo>
                <a:lnTo>
                  <a:pt x="5119116" y="417829"/>
                </a:lnTo>
                <a:close/>
              </a:path>
              <a:path w="6184900" h="649605">
                <a:moveTo>
                  <a:pt x="5112641" y="89534"/>
                </a:moveTo>
                <a:lnTo>
                  <a:pt x="5005070" y="89534"/>
                </a:lnTo>
                <a:lnTo>
                  <a:pt x="5011928" y="91820"/>
                </a:lnTo>
                <a:lnTo>
                  <a:pt x="5017135" y="96392"/>
                </a:lnTo>
                <a:lnTo>
                  <a:pt x="5029537" y="133240"/>
                </a:lnTo>
                <a:lnTo>
                  <a:pt x="5031359" y="219455"/>
                </a:lnTo>
                <a:lnTo>
                  <a:pt x="5120005" y="219455"/>
                </a:lnTo>
                <a:lnTo>
                  <a:pt x="5120005" y="170941"/>
                </a:lnTo>
                <a:lnTo>
                  <a:pt x="5118290" y="127694"/>
                </a:lnTo>
                <a:lnTo>
                  <a:pt x="5113147" y="91281"/>
                </a:lnTo>
                <a:lnTo>
                  <a:pt x="5112641" y="89534"/>
                </a:lnTo>
                <a:close/>
              </a:path>
              <a:path w="6184900" h="649605">
                <a:moveTo>
                  <a:pt x="5254497" y="9143"/>
                </a:moveTo>
                <a:lnTo>
                  <a:pt x="5160264" y="9143"/>
                </a:lnTo>
                <a:lnTo>
                  <a:pt x="5160264" y="640079"/>
                </a:lnTo>
                <a:lnTo>
                  <a:pt x="5254497" y="640079"/>
                </a:lnTo>
                <a:lnTo>
                  <a:pt x="5254497" y="363854"/>
                </a:lnTo>
                <a:lnTo>
                  <a:pt x="5429122" y="363854"/>
                </a:lnTo>
                <a:lnTo>
                  <a:pt x="5429122" y="276097"/>
                </a:lnTo>
                <a:lnTo>
                  <a:pt x="5254497" y="276097"/>
                </a:lnTo>
                <a:lnTo>
                  <a:pt x="5254497" y="9143"/>
                </a:lnTo>
                <a:close/>
              </a:path>
              <a:path w="6184900" h="649605">
                <a:moveTo>
                  <a:pt x="5429122" y="363854"/>
                </a:moveTo>
                <a:lnTo>
                  <a:pt x="5334889" y="363854"/>
                </a:lnTo>
                <a:lnTo>
                  <a:pt x="5334889" y="640079"/>
                </a:lnTo>
                <a:lnTo>
                  <a:pt x="5429122" y="640079"/>
                </a:lnTo>
                <a:lnTo>
                  <a:pt x="5429122" y="363854"/>
                </a:lnTo>
                <a:close/>
              </a:path>
              <a:path w="6184900" h="649605">
                <a:moveTo>
                  <a:pt x="5429122" y="9143"/>
                </a:moveTo>
                <a:lnTo>
                  <a:pt x="5334889" y="9143"/>
                </a:lnTo>
                <a:lnTo>
                  <a:pt x="5334889" y="276097"/>
                </a:lnTo>
                <a:lnTo>
                  <a:pt x="5429122" y="276097"/>
                </a:lnTo>
                <a:lnTo>
                  <a:pt x="5429122" y="9143"/>
                </a:lnTo>
                <a:close/>
              </a:path>
              <a:path w="6184900" h="649605">
                <a:moveTo>
                  <a:pt x="5580634" y="9143"/>
                </a:moveTo>
                <a:lnTo>
                  <a:pt x="5486400" y="9143"/>
                </a:lnTo>
                <a:lnTo>
                  <a:pt x="5486400" y="640079"/>
                </a:lnTo>
                <a:lnTo>
                  <a:pt x="5580634" y="640079"/>
                </a:lnTo>
                <a:lnTo>
                  <a:pt x="5580634" y="9143"/>
                </a:lnTo>
                <a:close/>
              </a:path>
              <a:path w="6184900" h="649605">
                <a:moveTo>
                  <a:pt x="5713221" y="9143"/>
                </a:moveTo>
                <a:lnTo>
                  <a:pt x="5637276" y="9143"/>
                </a:lnTo>
                <a:lnTo>
                  <a:pt x="5637276" y="640079"/>
                </a:lnTo>
                <a:lnTo>
                  <a:pt x="5722366" y="640079"/>
                </a:lnTo>
                <a:lnTo>
                  <a:pt x="5722366" y="272414"/>
                </a:lnTo>
                <a:lnTo>
                  <a:pt x="5791821" y="272414"/>
                </a:lnTo>
                <a:lnTo>
                  <a:pt x="5713221" y="9143"/>
                </a:lnTo>
                <a:close/>
              </a:path>
              <a:path w="6184900" h="649605">
                <a:moveTo>
                  <a:pt x="5791821" y="272414"/>
                </a:moveTo>
                <a:lnTo>
                  <a:pt x="5722366" y="272414"/>
                </a:lnTo>
                <a:lnTo>
                  <a:pt x="5832094" y="640079"/>
                </a:lnTo>
                <a:lnTo>
                  <a:pt x="5907913" y="640079"/>
                </a:lnTo>
                <a:lnTo>
                  <a:pt x="5907913" y="376681"/>
                </a:lnTo>
                <a:lnTo>
                  <a:pt x="5822950" y="376681"/>
                </a:lnTo>
                <a:lnTo>
                  <a:pt x="5791821" y="272414"/>
                </a:lnTo>
                <a:close/>
              </a:path>
              <a:path w="6184900" h="649605">
                <a:moveTo>
                  <a:pt x="5907913" y="9143"/>
                </a:moveTo>
                <a:lnTo>
                  <a:pt x="5822950" y="9143"/>
                </a:lnTo>
                <a:lnTo>
                  <a:pt x="5822950" y="376681"/>
                </a:lnTo>
                <a:lnTo>
                  <a:pt x="5907913" y="376681"/>
                </a:lnTo>
                <a:lnTo>
                  <a:pt x="5907913" y="9143"/>
                </a:lnTo>
                <a:close/>
              </a:path>
              <a:path w="6184900" h="649605">
                <a:moveTo>
                  <a:pt x="6179820" y="9143"/>
                </a:moveTo>
                <a:lnTo>
                  <a:pt x="5964936" y="9143"/>
                </a:lnTo>
                <a:lnTo>
                  <a:pt x="5964936" y="640079"/>
                </a:lnTo>
                <a:lnTo>
                  <a:pt x="6184392" y="640079"/>
                </a:lnTo>
                <a:lnTo>
                  <a:pt x="6184392" y="552195"/>
                </a:lnTo>
                <a:lnTo>
                  <a:pt x="6059170" y="552195"/>
                </a:lnTo>
                <a:lnTo>
                  <a:pt x="6059170" y="365759"/>
                </a:lnTo>
                <a:lnTo>
                  <a:pt x="6156070" y="365759"/>
                </a:lnTo>
                <a:lnTo>
                  <a:pt x="6156070" y="277875"/>
                </a:lnTo>
                <a:lnTo>
                  <a:pt x="6059170" y="277875"/>
                </a:lnTo>
                <a:lnTo>
                  <a:pt x="6059170" y="96900"/>
                </a:lnTo>
                <a:lnTo>
                  <a:pt x="6179820" y="96900"/>
                </a:lnTo>
                <a:lnTo>
                  <a:pt x="6179820" y="9143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53132" y="2152014"/>
            <a:ext cx="5255260" cy="649605"/>
          </a:xfrm>
          <a:custGeom>
            <a:avLst/>
            <a:gdLst/>
            <a:ahLst/>
            <a:cxnLst/>
            <a:rect l="l" t="t" r="r" b="b"/>
            <a:pathLst>
              <a:path w="5255259" h="649605">
                <a:moveTo>
                  <a:pt x="94234" y="9143"/>
                </a:moveTo>
                <a:lnTo>
                  <a:pt x="0" y="9143"/>
                </a:lnTo>
                <a:lnTo>
                  <a:pt x="0" y="640080"/>
                </a:lnTo>
                <a:lnTo>
                  <a:pt x="212090" y="640080"/>
                </a:lnTo>
                <a:lnTo>
                  <a:pt x="212090" y="552196"/>
                </a:lnTo>
                <a:lnTo>
                  <a:pt x="94234" y="552196"/>
                </a:lnTo>
                <a:lnTo>
                  <a:pt x="94234" y="9143"/>
                </a:lnTo>
                <a:close/>
              </a:path>
              <a:path w="5255259" h="649605">
                <a:moveTo>
                  <a:pt x="464819" y="9143"/>
                </a:moveTo>
                <a:lnTo>
                  <a:pt x="249936" y="9143"/>
                </a:lnTo>
                <a:lnTo>
                  <a:pt x="249936" y="640080"/>
                </a:lnTo>
                <a:lnTo>
                  <a:pt x="469392" y="640080"/>
                </a:lnTo>
                <a:lnTo>
                  <a:pt x="469392" y="552196"/>
                </a:lnTo>
                <a:lnTo>
                  <a:pt x="344169" y="552196"/>
                </a:lnTo>
                <a:lnTo>
                  <a:pt x="344169" y="365760"/>
                </a:lnTo>
                <a:lnTo>
                  <a:pt x="441071" y="365760"/>
                </a:lnTo>
                <a:lnTo>
                  <a:pt x="441071" y="277876"/>
                </a:lnTo>
                <a:lnTo>
                  <a:pt x="344169" y="277876"/>
                </a:lnTo>
                <a:lnTo>
                  <a:pt x="344169" y="96901"/>
                </a:lnTo>
                <a:lnTo>
                  <a:pt x="464819" y="96901"/>
                </a:lnTo>
                <a:lnTo>
                  <a:pt x="464819" y="9143"/>
                </a:lnTo>
                <a:close/>
              </a:path>
              <a:path w="5255259" h="649605">
                <a:moveTo>
                  <a:pt x="684530" y="9143"/>
                </a:moveTo>
                <a:lnTo>
                  <a:pt x="573913" y="9143"/>
                </a:lnTo>
                <a:lnTo>
                  <a:pt x="477012" y="640080"/>
                </a:lnTo>
                <a:lnTo>
                  <a:pt x="569341" y="640080"/>
                </a:lnTo>
                <a:lnTo>
                  <a:pt x="587629" y="488188"/>
                </a:lnTo>
                <a:lnTo>
                  <a:pt x="760224" y="488188"/>
                </a:lnTo>
                <a:lnTo>
                  <a:pt x="747080" y="405003"/>
                </a:lnTo>
                <a:lnTo>
                  <a:pt x="598678" y="405003"/>
                </a:lnTo>
                <a:lnTo>
                  <a:pt x="628777" y="150876"/>
                </a:lnTo>
                <a:lnTo>
                  <a:pt x="706925" y="150876"/>
                </a:lnTo>
                <a:lnTo>
                  <a:pt x="684530" y="9143"/>
                </a:lnTo>
                <a:close/>
              </a:path>
              <a:path w="5255259" h="649605">
                <a:moveTo>
                  <a:pt x="760224" y="488188"/>
                </a:moveTo>
                <a:lnTo>
                  <a:pt x="669925" y="488188"/>
                </a:lnTo>
                <a:lnTo>
                  <a:pt x="690118" y="640080"/>
                </a:lnTo>
                <a:lnTo>
                  <a:pt x="784225" y="640080"/>
                </a:lnTo>
                <a:lnTo>
                  <a:pt x="760224" y="488188"/>
                </a:lnTo>
                <a:close/>
              </a:path>
              <a:path w="5255259" h="649605">
                <a:moveTo>
                  <a:pt x="706925" y="150876"/>
                </a:moveTo>
                <a:lnTo>
                  <a:pt x="628777" y="150876"/>
                </a:lnTo>
                <a:lnTo>
                  <a:pt x="659892" y="405003"/>
                </a:lnTo>
                <a:lnTo>
                  <a:pt x="747080" y="405003"/>
                </a:lnTo>
                <a:lnTo>
                  <a:pt x="706925" y="150876"/>
                </a:lnTo>
                <a:close/>
              </a:path>
              <a:path w="5255259" h="649605">
                <a:moveTo>
                  <a:pt x="932688" y="9143"/>
                </a:moveTo>
                <a:lnTo>
                  <a:pt x="809244" y="9143"/>
                </a:lnTo>
                <a:lnTo>
                  <a:pt x="809244" y="640080"/>
                </a:lnTo>
                <a:lnTo>
                  <a:pt x="901573" y="640080"/>
                </a:lnTo>
                <a:lnTo>
                  <a:pt x="901573" y="385826"/>
                </a:lnTo>
                <a:lnTo>
                  <a:pt x="1039673" y="385826"/>
                </a:lnTo>
                <a:lnTo>
                  <a:pt x="1037937" y="379150"/>
                </a:lnTo>
                <a:lnTo>
                  <a:pt x="1030970" y="365029"/>
                </a:lnTo>
                <a:lnTo>
                  <a:pt x="1021502" y="354004"/>
                </a:lnTo>
                <a:lnTo>
                  <a:pt x="1009523" y="346075"/>
                </a:lnTo>
                <a:lnTo>
                  <a:pt x="1034286" y="330882"/>
                </a:lnTo>
                <a:lnTo>
                  <a:pt x="1051988" y="308165"/>
                </a:lnTo>
                <a:lnTo>
                  <a:pt x="1053305" y="304419"/>
                </a:lnTo>
                <a:lnTo>
                  <a:pt x="901573" y="304419"/>
                </a:lnTo>
                <a:lnTo>
                  <a:pt x="901573" y="94996"/>
                </a:lnTo>
                <a:lnTo>
                  <a:pt x="1060573" y="94996"/>
                </a:lnTo>
                <a:lnTo>
                  <a:pt x="1058068" y="83423"/>
                </a:lnTo>
                <a:lnTo>
                  <a:pt x="1033780" y="41529"/>
                </a:lnTo>
                <a:lnTo>
                  <a:pt x="992235" y="17240"/>
                </a:lnTo>
                <a:lnTo>
                  <a:pt x="964717" y="11168"/>
                </a:lnTo>
                <a:lnTo>
                  <a:pt x="932688" y="9143"/>
                </a:lnTo>
                <a:close/>
              </a:path>
              <a:path w="5255259" h="649605">
                <a:moveTo>
                  <a:pt x="1039673" y="385826"/>
                </a:moveTo>
                <a:lnTo>
                  <a:pt x="916178" y="385826"/>
                </a:lnTo>
                <a:lnTo>
                  <a:pt x="924677" y="386304"/>
                </a:lnTo>
                <a:lnTo>
                  <a:pt x="931878" y="387746"/>
                </a:lnTo>
                <a:lnTo>
                  <a:pt x="953769" y="424180"/>
                </a:lnTo>
                <a:lnTo>
                  <a:pt x="987552" y="640080"/>
                </a:lnTo>
                <a:lnTo>
                  <a:pt x="1085342" y="640080"/>
                </a:lnTo>
                <a:lnTo>
                  <a:pt x="1042416" y="396367"/>
                </a:lnTo>
                <a:lnTo>
                  <a:pt x="1039673" y="385826"/>
                </a:lnTo>
                <a:close/>
              </a:path>
              <a:path w="5255259" h="649605">
                <a:moveTo>
                  <a:pt x="1060573" y="94996"/>
                </a:moveTo>
                <a:lnTo>
                  <a:pt x="924433" y="94996"/>
                </a:lnTo>
                <a:lnTo>
                  <a:pt x="936363" y="95779"/>
                </a:lnTo>
                <a:lnTo>
                  <a:pt x="946435" y="98123"/>
                </a:lnTo>
                <a:lnTo>
                  <a:pt x="971367" y="135427"/>
                </a:lnTo>
                <a:lnTo>
                  <a:pt x="972058" y="148971"/>
                </a:lnTo>
                <a:lnTo>
                  <a:pt x="972058" y="244094"/>
                </a:lnTo>
                <a:lnTo>
                  <a:pt x="960628" y="289814"/>
                </a:lnTo>
                <a:lnTo>
                  <a:pt x="924433" y="304419"/>
                </a:lnTo>
                <a:lnTo>
                  <a:pt x="1053305" y="304419"/>
                </a:lnTo>
                <a:lnTo>
                  <a:pt x="1062618" y="277923"/>
                </a:lnTo>
                <a:lnTo>
                  <a:pt x="1066165" y="240157"/>
                </a:lnTo>
                <a:lnTo>
                  <a:pt x="1066165" y="144272"/>
                </a:lnTo>
                <a:lnTo>
                  <a:pt x="1064140" y="111484"/>
                </a:lnTo>
                <a:lnTo>
                  <a:pt x="1060573" y="94996"/>
                </a:lnTo>
                <a:close/>
              </a:path>
              <a:path w="5255259" h="649605">
                <a:moveTo>
                  <a:pt x="1193038" y="9143"/>
                </a:moveTo>
                <a:lnTo>
                  <a:pt x="1117092" y="9143"/>
                </a:lnTo>
                <a:lnTo>
                  <a:pt x="1117092" y="640080"/>
                </a:lnTo>
                <a:lnTo>
                  <a:pt x="1202182" y="640080"/>
                </a:lnTo>
                <a:lnTo>
                  <a:pt x="1202182" y="272415"/>
                </a:lnTo>
                <a:lnTo>
                  <a:pt x="1271637" y="272415"/>
                </a:lnTo>
                <a:lnTo>
                  <a:pt x="1193038" y="9143"/>
                </a:lnTo>
                <a:close/>
              </a:path>
              <a:path w="5255259" h="649605">
                <a:moveTo>
                  <a:pt x="1271637" y="272415"/>
                </a:moveTo>
                <a:lnTo>
                  <a:pt x="1202182" y="272415"/>
                </a:lnTo>
                <a:lnTo>
                  <a:pt x="1311909" y="640080"/>
                </a:lnTo>
                <a:lnTo>
                  <a:pt x="1387729" y="640080"/>
                </a:lnTo>
                <a:lnTo>
                  <a:pt x="1387729" y="376682"/>
                </a:lnTo>
                <a:lnTo>
                  <a:pt x="1302766" y="376682"/>
                </a:lnTo>
                <a:lnTo>
                  <a:pt x="1271637" y="272415"/>
                </a:lnTo>
                <a:close/>
              </a:path>
              <a:path w="5255259" h="649605">
                <a:moveTo>
                  <a:pt x="1387729" y="9143"/>
                </a:moveTo>
                <a:lnTo>
                  <a:pt x="1302766" y="9143"/>
                </a:lnTo>
                <a:lnTo>
                  <a:pt x="1302766" y="376682"/>
                </a:lnTo>
                <a:lnTo>
                  <a:pt x="1387729" y="376682"/>
                </a:lnTo>
                <a:lnTo>
                  <a:pt x="1387729" y="9143"/>
                </a:lnTo>
                <a:close/>
              </a:path>
              <a:path w="5255259" h="649605">
                <a:moveTo>
                  <a:pt x="1538986" y="9143"/>
                </a:moveTo>
                <a:lnTo>
                  <a:pt x="1444752" y="9143"/>
                </a:lnTo>
                <a:lnTo>
                  <a:pt x="1444752" y="640080"/>
                </a:lnTo>
                <a:lnTo>
                  <a:pt x="1538986" y="640080"/>
                </a:lnTo>
                <a:lnTo>
                  <a:pt x="1538986" y="9143"/>
                </a:lnTo>
                <a:close/>
              </a:path>
              <a:path w="5255259" h="649605">
                <a:moveTo>
                  <a:pt x="1671574" y="9143"/>
                </a:moveTo>
                <a:lnTo>
                  <a:pt x="1595628" y="9143"/>
                </a:lnTo>
                <a:lnTo>
                  <a:pt x="1595628" y="640080"/>
                </a:lnTo>
                <a:lnTo>
                  <a:pt x="1680718" y="640080"/>
                </a:lnTo>
                <a:lnTo>
                  <a:pt x="1680718" y="272415"/>
                </a:lnTo>
                <a:lnTo>
                  <a:pt x="1750173" y="272415"/>
                </a:lnTo>
                <a:lnTo>
                  <a:pt x="1671574" y="9143"/>
                </a:lnTo>
                <a:close/>
              </a:path>
              <a:path w="5255259" h="649605">
                <a:moveTo>
                  <a:pt x="1750173" y="272415"/>
                </a:moveTo>
                <a:lnTo>
                  <a:pt x="1680718" y="272415"/>
                </a:lnTo>
                <a:lnTo>
                  <a:pt x="1790445" y="640080"/>
                </a:lnTo>
                <a:lnTo>
                  <a:pt x="1866265" y="640080"/>
                </a:lnTo>
                <a:lnTo>
                  <a:pt x="1866265" y="376682"/>
                </a:lnTo>
                <a:lnTo>
                  <a:pt x="1781302" y="376682"/>
                </a:lnTo>
                <a:lnTo>
                  <a:pt x="1750173" y="272415"/>
                </a:lnTo>
                <a:close/>
              </a:path>
              <a:path w="5255259" h="649605">
                <a:moveTo>
                  <a:pt x="1866265" y="9143"/>
                </a:moveTo>
                <a:lnTo>
                  <a:pt x="1781302" y="9143"/>
                </a:lnTo>
                <a:lnTo>
                  <a:pt x="1781302" y="376682"/>
                </a:lnTo>
                <a:lnTo>
                  <a:pt x="1866265" y="376682"/>
                </a:lnTo>
                <a:lnTo>
                  <a:pt x="1866265" y="9143"/>
                </a:lnTo>
                <a:close/>
              </a:path>
              <a:path w="5255259" h="649605">
                <a:moveTo>
                  <a:pt x="2060447" y="0"/>
                </a:moveTo>
                <a:lnTo>
                  <a:pt x="2051304" y="0"/>
                </a:lnTo>
                <a:lnTo>
                  <a:pt x="2018867" y="2645"/>
                </a:lnTo>
                <a:lnTo>
                  <a:pt x="1967900" y="23842"/>
                </a:lnTo>
                <a:lnTo>
                  <a:pt x="1935154" y="66732"/>
                </a:lnTo>
                <a:lnTo>
                  <a:pt x="1918962" y="133268"/>
                </a:lnTo>
                <a:lnTo>
                  <a:pt x="1916938" y="175514"/>
                </a:lnTo>
                <a:lnTo>
                  <a:pt x="1916938" y="476377"/>
                </a:lnTo>
                <a:lnTo>
                  <a:pt x="1919011" y="517070"/>
                </a:lnTo>
                <a:lnTo>
                  <a:pt x="1935636" y="581979"/>
                </a:lnTo>
                <a:lnTo>
                  <a:pt x="1969146" y="625006"/>
                </a:lnTo>
                <a:lnTo>
                  <a:pt x="2020113" y="646533"/>
                </a:lnTo>
                <a:lnTo>
                  <a:pt x="2052193" y="649224"/>
                </a:lnTo>
                <a:lnTo>
                  <a:pt x="2063242" y="649224"/>
                </a:lnTo>
                <a:lnTo>
                  <a:pt x="2119201" y="638937"/>
                </a:lnTo>
                <a:lnTo>
                  <a:pt x="2157349" y="608076"/>
                </a:lnTo>
                <a:lnTo>
                  <a:pt x="2177815" y="559562"/>
                </a:lnTo>
                <a:lnTo>
                  <a:pt x="2055876" y="559562"/>
                </a:lnTo>
                <a:lnTo>
                  <a:pt x="2044870" y="558276"/>
                </a:lnTo>
                <a:lnTo>
                  <a:pt x="2018307" y="526893"/>
                </a:lnTo>
                <a:lnTo>
                  <a:pt x="2012950" y="469011"/>
                </a:lnTo>
                <a:lnTo>
                  <a:pt x="2012969" y="182880"/>
                </a:lnTo>
                <a:lnTo>
                  <a:pt x="2015077" y="138795"/>
                </a:lnTo>
                <a:lnTo>
                  <a:pt x="2026898" y="101107"/>
                </a:lnTo>
                <a:lnTo>
                  <a:pt x="2054097" y="89535"/>
                </a:lnTo>
                <a:lnTo>
                  <a:pt x="2178034" y="89535"/>
                </a:lnTo>
                <a:lnTo>
                  <a:pt x="2169969" y="63563"/>
                </a:lnTo>
                <a:lnTo>
                  <a:pt x="2156968" y="40132"/>
                </a:lnTo>
                <a:lnTo>
                  <a:pt x="2139779" y="22556"/>
                </a:lnTo>
                <a:lnTo>
                  <a:pt x="2117947" y="10017"/>
                </a:lnTo>
                <a:lnTo>
                  <a:pt x="2091495" y="2502"/>
                </a:lnTo>
                <a:lnTo>
                  <a:pt x="2060447" y="0"/>
                </a:lnTo>
                <a:close/>
              </a:path>
              <a:path w="5255259" h="649605">
                <a:moveTo>
                  <a:pt x="2186686" y="308102"/>
                </a:moveTo>
                <a:lnTo>
                  <a:pt x="2054097" y="308102"/>
                </a:lnTo>
                <a:lnTo>
                  <a:pt x="2054097" y="395859"/>
                </a:lnTo>
                <a:lnTo>
                  <a:pt x="2097913" y="395859"/>
                </a:lnTo>
                <a:lnTo>
                  <a:pt x="2097913" y="469011"/>
                </a:lnTo>
                <a:lnTo>
                  <a:pt x="2095881" y="513508"/>
                </a:lnTo>
                <a:lnTo>
                  <a:pt x="2078037" y="554878"/>
                </a:lnTo>
                <a:lnTo>
                  <a:pt x="2059558" y="559562"/>
                </a:lnTo>
                <a:lnTo>
                  <a:pt x="2177815" y="559562"/>
                </a:lnTo>
                <a:lnTo>
                  <a:pt x="2179254" y="554878"/>
                </a:lnTo>
                <a:lnTo>
                  <a:pt x="2179373" y="554418"/>
                </a:lnTo>
                <a:lnTo>
                  <a:pt x="2184852" y="518546"/>
                </a:lnTo>
                <a:lnTo>
                  <a:pt x="2186686" y="476377"/>
                </a:lnTo>
                <a:lnTo>
                  <a:pt x="2186686" y="308102"/>
                </a:lnTo>
                <a:close/>
              </a:path>
              <a:path w="5255259" h="649605">
                <a:moveTo>
                  <a:pt x="2178034" y="89535"/>
                </a:moveTo>
                <a:lnTo>
                  <a:pt x="2057654" y="89535"/>
                </a:lnTo>
                <a:lnTo>
                  <a:pt x="2068583" y="90745"/>
                </a:lnTo>
                <a:lnTo>
                  <a:pt x="2077561" y="94361"/>
                </a:lnTo>
                <a:lnTo>
                  <a:pt x="2095881" y="136890"/>
                </a:lnTo>
                <a:lnTo>
                  <a:pt x="2097913" y="182880"/>
                </a:lnTo>
                <a:lnTo>
                  <a:pt x="2097913" y="219456"/>
                </a:lnTo>
                <a:lnTo>
                  <a:pt x="2186686" y="219456"/>
                </a:lnTo>
                <a:lnTo>
                  <a:pt x="2186686" y="172720"/>
                </a:lnTo>
                <a:lnTo>
                  <a:pt x="2184828" y="129857"/>
                </a:lnTo>
                <a:lnTo>
                  <a:pt x="2179256" y="93472"/>
                </a:lnTo>
                <a:lnTo>
                  <a:pt x="2178034" y="89535"/>
                </a:lnTo>
                <a:close/>
              </a:path>
              <a:path w="5255259" h="649605">
                <a:moveTo>
                  <a:pt x="2507234" y="9143"/>
                </a:moveTo>
                <a:lnTo>
                  <a:pt x="2396617" y="9143"/>
                </a:lnTo>
                <a:lnTo>
                  <a:pt x="2299716" y="640080"/>
                </a:lnTo>
                <a:lnTo>
                  <a:pt x="2392045" y="640080"/>
                </a:lnTo>
                <a:lnTo>
                  <a:pt x="2410333" y="488188"/>
                </a:lnTo>
                <a:lnTo>
                  <a:pt x="2582928" y="488188"/>
                </a:lnTo>
                <a:lnTo>
                  <a:pt x="2569784" y="405003"/>
                </a:lnTo>
                <a:lnTo>
                  <a:pt x="2421382" y="405003"/>
                </a:lnTo>
                <a:lnTo>
                  <a:pt x="2451481" y="150876"/>
                </a:lnTo>
                <a:lnTo>
                  <a:pt x="2529629" y="150876"/>
                </a:lnTo>
                <a:lnTo>
                  <a:pt x="2507234" y="9143"/>
                </a:lnTo>
                <a:close/>
              </a:path>
              <a:path w="5255259" h="649605">
                <a:moveTo>
                  <a:pt x="2582928" y="488188"/>
                </a:moveTo>
                <a:lnTo>
                  <a:pt x="2492629" y="488188"/>
                </a:lnTo>
                <a:lnTo>
                  <a:pt x="2512822" y="640080"/>
                </a:lnTo>
                <a:lnTo>
                  <a:pt x="2606929" y="640080"/>
                </a:lnTo>
                <a:lnTo>
                  <a:pt x="2582928" y="488188"/>
                </a:lnTo>
                <a:close/>
              </a:path>
              <a:path w="5255259" h="649605">
                <a:moveTo>
                  <a:pt x="2529629" y="150876"/>
                </a:moveTo>
                <a:lnTo>
                  <a:pt x="2451481" y="150876"/>
                </a:lnTo>
                <a:lnTo>
                  <a:pt x="2482596" y="405003"/>
                </a:lnTo>
                <a:lnTo>
                  <a:pt x="2569784" y="405003"/>
                </a:lnTo>
                <a:lnTo>
                  <a:pt x="2529629" y="150876"/>
                </a:lnTo>
                <a:close/>
              </a:path>
              <a:path w="5255259" h="649605">
                <a:moveTo>
                  <a:pt x="2707894" y="9143"/>
                </a:moveTo>
                <a:lnTo>
                  <a:pt x="2631947" y="9143"/>
                </a:lnTo>
                <a:lnTo>
                  <a:pt x="2631947" y="640080"/>
                </a:lnTo>
                <a:lnTo>
                  <a:pt x="2717038" y="640080"/>
                </a:lnTo>
                <a:lnTo>
                  <a:pt x="2717038" y="272415"/>
                </a:lnTo>
                <a:lnTo>
                  <a:pt x="2786493" y="272415"/>
                </a:lnTo>
                <a:lnTo>
                  <a:pt x="2707894" y="9143"/>
                </a:lnTo>
                <a:close/>
              </a:path>
              <a:path w="5255259" h="649605">
                <a:moveTo>
                  <a:pt x="2786493" y="272415"/>
                </a:moveTo>
                <a:lnTo>
                  <a:pt x="2717038" y="272415"/>
                </a:lnTo>
                <a:lnTo>
                  <a:pt x="2826766" y="640080"/>
                </a:lnTo>
                <a:lnTo>
                  <a:pt x="2902585" y="640080"/>
                </a:lnTo>
                <a:lnTo>
                  <a:pt x="2902585" y="376682"/>
                </a:lnTo>
                <a:lnTo>
                  <a:pt x="2817622" y="376682"/>
                </a:lnTo>
                <a:lnTo>
                  <a:pt x="2786493" y="272415"/>
                </a:lnTo>
                <a:close/>
              </a:path>
              <a:path w="5255259" h="649605">
                <a:moveTo>
                  <a:pt x="2902585" y="9143"/>
                </a:moveTo>
                <a:lnTo>
                  <a:pt x="2817622" y="9143"/>
                </a:lnTo>
                <a:lnTo>
                  <a:pt x="2817622" y="376682"/>
                </a:lnTo>
                <a:lnTo>
                  <a:pt x="2902585" y="376682"/>
                </a:lnTo>
                <a:lnTo>
                  <a:pt x="2902585" y="9143"/>
                </a:lnTo>
                <a:close/>
              </a:path>
              <a:path w="5255259" h="649605">
                <a:moveTo>
                  <a:pt x="3074797" y="9143"/>
                </a:moveTo>
                <a:lnTo>
                  <a:pt x="2959608" y="9143"/>
                </a:lnTo>
                <a:lnTo>
                  <a:pt x="2959608" y="640080"/>
                </a:lnTo>
                <a:lnTo>
                  <a:pt x="3074797" y="640080"/>
                </a:lnTo>
                <a:lnTo>
                  <a:pt x="3100826" y="638986"/>
                </a:lnTo>
                <a:lnTo>
                  <a:pt x="3144502" y="630275"/>
                </a:lnTo>
                <a:lnTo>
                  <a:pt x="3190255" y="599821"/>
                </a:lnTo>
                <a:lnTo>
                  <a:pt x="3209671" y="565912"/>
                </a:lnTo>
                <a:lnTo>
                  <a:pt x="3213289" y="554101"/>
                </a:lnTo>
                <a:lnTo>
                  <a:pt x="3053842" y="554101"/>
                </a:lnTo>
                <a:lnTo>
                  <a:pt x="3053842" y="94996"/>
                </a:lnTo>
                <a:lnTo>
                  <a:pt x="3213063" y="94996"/>
                </a:lnTo>
                <a:lnTo>
                  <a:pt x="3210560" y="86360"/>
                </a:lnTo>
                <a:lnTo>
                  <a:pt x="3191986" y="51847"/>
                </a:lnTo>
                <a:lnTo>
                  <a:pt x="3146859" y="19645"/>
                </a:lnTo>
                <a:lnTo>
                  <a:pt x="3102040" y="10310"/>
                </a:lnTo>
                <a:lnTo>
                  <a:pt x="3074797" y="9143"/>
                </a:lnTo>
                <a:close/>
              </a:path>
              <a:path w="5255259" h="649605">
                <a:moveTo>
                  <a:pt x="3213063" y="94996"/>
                </a:moveTo>
                <a:lnTo>
                  <a:pt x="3073019" y="94996"/>
                </a:lnTo>
                <a:lnTo>
                  <a:pt x="3088141" y="96281"/>
                </a:lnTo>
                <a:lnTo>
                  <a:pt x="3100562" y="100139"/>
                </a:lnTo>
                <a:lnTo>
                  <a:pt x="3125914" y="145446"/>
                </a:lnTo>
                <a:lnTo>
                  <a:pt x="3128724" y="192024"/>
                </a:lnTo>
                <a:lnTo>
                  <a:pt x="3128720" y="457200"/>
                </a:lnTo>
                <a:lnTo>
                  <a:pt x="3125914" y="503697"/>
                </a:lnTo>
                <a:lnTo>
                  <a:pt x="3110291" y="542528"/>
                </a:lnTo>
                <a:lnTo>
                  <a:pt x="3073019" y="554101"/>
                </a:lnTo>
                <a:lnTo>
                  <a:pt x="3213289" y="554101"/>
                </a:lnTo>
                <a:lnTo>
                  <a:pt x="3216265" y="544389"/>
                </a:lnTo>
                <a:lnTo>
                  <a:pt x="3220989" y="519080"/>
                </a:lnTo>
                <a:lnTo>
                  <a:pt x="3223833" y="490009"/>
                </a:lnTo>
                <a:lnTo>
                  <a:pt x="3224784" y="457200"/>
                </a:lnTo>
                <a:lnTo>
                  <a:pt x="3224784" y="192024"/>
                </a:lnTo>
                <a:lnTo>
                  <a:pt x="3223900" y="160708"/>
                </a:lnTo>
                <a:lnTo>
                  <a:pt x="3221243" y="132667"/>
                </a:lnTo>
                <a:lnTo>
                  <a:pt x="3216800" y="107888"/>
                </a:lnTo>
                <a:lnTo>
                  <a:pt x="3213063" y="94996"/>
                </a:lnTo>
                <a:close/>
              </a:path>
              <a:path w="5255259" h="649605">
                <a:moveTo>
                  <a:pt x="3533902" y="96901"/>
                </a:moveTo>
                <a:lnTo>
                  <a:pt x="3439668" y="96901"/>
                </a:lnTo>
                <a:lnTo>
                  <a:pt x="3439668" y="640080"/>
                </a:lnTo>
                <a:lnTo>
                  <a:pt x="3533902" y="640080"/>
                </a:lnTo>
                <a:lnTo>
                  <a:pt x="3533902" y="96901"/>
                </a:lnTo>
                <a:close/>
              </a:path>
              <a:path w="5255259" h="649605">
                <a:moveTo>
                  <a:pt x="3619754" y="9143"/>
                </a:moveTo>
                <a:lnTo>
                  <a:pt x="3353689" y="9143"/>
                </a:lnTo>
                <a:lnTo>
                  <a:pt x="3353689" y="96901"/>
                </a:lnTo>
                <a:lnTo>
                  <a:pt x="3619754" y="96901"/>
                </a:lnTo>
                <a:lnTo>
                  <a:pt x="3619754" y="9143"/>
                </a:lnTo>
                <a:close/>
              </a:path>
              <a:path w="5255259" h="649605">
                <a:moveTo>
                  <a:pt x="3794505" y="0"/>
                </a:moveTo>
                <a:lnTo>
                  <a:pt x="3777996" y="0"/>
                </a:lnTo>
                <a:lnTo>
                  <a:pt x="3746849" y="2645"/>
                </a:lnTo>
                <a:lnTo>
                  <a:pt x="3697700" y="23842"/>
                </a:lnTo>
                <a:lnTo>
                  <a:pt x="3665882" y="66732"/>
                </a:lnTo>
                <a:lnTo>
                  <a:pt x="3650158" y="133268"/>
                </a:lnTo>
                <a:lnTo>
                  <a:pt x="3648202" y="175514"/>
                </a:lnTo>
                <a:lnTo>
                  <a:pt x="3648202" y="473583"/>
                </a:lnTo>
                <a:lnTo>
                  <a:pt x="3650158" y="515846"/>
                </a:lnTo>
                <a:lnTo>
                  <a:pt x="3665882" y="582418"/>
                </a:lnTo>
                <a:lnTo>
                  <a:pt x="3697700" y="625274"/>
                </a:lnTo>
                <a:lnTo>
                  <a:pt x="3746849" y="646558"/>
                </a:lnTo>
                <a:lnTo>
                  <a:pt x="3777996" y="649224"/>
                </a:lnTo>
                <a:lnTo>
                  <a:pt x="3794505" y="649224"/>
                </a:lnTo>
                <a:lnTo>
                  <a:pt x="3852418" y="638571"/>
                </a:lnTo>
                <a:lnTo>
                  <a:pt x="3892804" y="606679"/>
                </a:lnTo>
                <a:lnTo>
                  <a:pt x="3913995" y="559562"/>
                </a:lnTo>
                <a:lnTo>
                  <a:pt x="3783456" y="559562"/>
                </a:lnTo>
                <a:lnTo>
                  <a:pt x="3772951" y="558301"/>
                </a:lnTo>
                <a:lnTo>
                  <a:pt x="3748768" y="527300"/>
                </a:lnTo>
                <a:lnTo>
                  <a:pt x="3744214" y="465328"/>
                </a:lnTo>
                <a:lnTo>
                  <a:pt x="3744214" y="183769"/>
                </a:lnTo>
                <a:lnTo>
                  <a:pt x="3746230" y="138271"/>
                </a:lnTo>
                <a:lnTo>
                  <a:pt x="3757418" y="100893"/>
                </a:lnTo>
                <a:lnTo>
                  <a:pt x="3783456" y="89535"/>
                </a:lnTo>
                <a:lnTo>
                  <a:pt x="3913979" y="89535"/>
                </a:lnTo>
                <a:lnTo>
                  <a:pt x="3906565" y="66732"/>
                </a:lnTo>
                <a:lnTo>
                  <a:pt x="3892804" y="42418"/>
                </a:lnTo>
                <a:lnTo>
                  <a:pt x="3874801" y="23842"/>
                </a:lnTo>
                <a:lnTo>
                  <a:pt x="3852418" y="10588"/>
                </a:lnTo>
                <a:lnTo>
                  <a:pt x="3825652" y="2645"/>
                </a:lnTo>
                <a:lnTo>
                  <a:pt x="3794505" y="0"/>
                </a:lnTo>
                <a:close/>
              </a:path>
              <a:path w="5255259" h="649605">
                <a:moveTo>
                  <a:pt x="3913979" y="89535"/>
                </a:moveTo>
                <a:lnTo>
                  <a:pt x="3788918" y="89535"/>
                </a:lnTo>
                <a:lnTo>
                  <a:pt x="3799441" y="90797"/>
                </a:lnTo>
                <a:lnTo>
                  <a:pt x="3808142" y="94583"/>
                </a:lnTo>
                <a:lnTo>
                  <a:pt x="3826208" y="138271"/>
                </a:lnTo>
                <a:lnTo>
                  <a:pt x="3828288" y="183769"/>
                </a:lnTo>
                <a:lnTo>
                  <a:pt x="3828288" y="465328"/>
                </a:lnTo>
                <a:lnTo>
                  <a:pt x="3826208" y="510889"/>
                </a:lnTo>
                <a:lnTo>
                  <a:pt x="3815010" y="548257"/>
                </a:lnTo>
                <a:lnTo>
                  <a:pt x="3788918" y="559562"/>
                </a:lnTo>
                <a:lnTo>
                  <a:pt x="3913995" y="559562"/>
                </a:lnTo>
                <a:lnTo>
                  <a:pt x="3916410" y="552132"/>
                </a:lnTo>
                <a:lnTo>
                  <a:pt x="3922325" y="515846"/>
                </a:lnTo>
                <a:lnTo>
                  <a:pt x="3924300" y="473583"/>
                </a:lnTo>
                <a:lnTo>
                  <a:pt x="3924300" y="175514"/>
                </a:lnTo>
                <a:lnTo>
                  <a:pt x="3922325" y="133268"/>
                </a:lnTo>
                <a:lnTo>
                  <a:pt x="3916410" y="97012"/>
                </a:lnTo>
                <a:lnTo>
                  <a:pt x="3913979" y="89535"/>
                </a:lnTo>
                <a:close/>
              </a:path>
              <a:path w="5255259" h="649605">
                <a:moveTo>
                  <a:pt x="4114546" y="0"/>
                </a:moveTo>
                <a:lnTo>
                  <a:pt x="4098036" y="0"/>
                </a:lnTo>
                <a:lnTo>
                  <a:pt x="4066889" y="2645"/>
                </a:lnTo>
                <a:lnTo>
                  <a:pt x="4017740" y="23842"/>
                </a:lnTo>
                <a:lnTo>
                  <a:pt x="3985922" y="66732"/>
                </a:lnTo>
                <a:lnTo>
                  <a:pt x="3970198" y="133268"/>
                </a:lnTo>
                <a:lnTo>
                  <a:pt x="3968242" y="175514"/>
                </a:lnTo>
                <a:lnTo>
                  <a:pt x="3968242" y="473583"/>
                </a:lnTo>
                <a:lnTo>
                  <a:pt x="3970198" y="515846"/>
                </a:lnTo>
                <a:lnTo>
                  <a:pt x="3985922" y="582418"/>
                </a:lnTo>
                <a:lnTo>
                  <a:pt x="4017740" y="625274"/>
                </a:lnTo>
                <a:lnTo>
                  <a:pt x="4066889" y="646558"/>
                </a:lnTo>
                <a:lnTo>
                  <a:pt x="4098036" y="649224"/>
                </a:lnTo>
                <a:lnTo>
                  <a:pt x="4114546" y="649224"/>
                </a:lnTo>
                <a:lnTo>
                  <a:pt x="4172458" y="638571"/>
                </a:lnTo>
                <a:lnTo>
                  <a:pt x="4212844" y="606679"/>
                </a:lnTo>
                <a:lnTo>
                  <a:pt x="4234035" y="559562"/>
                </a:lnTo>
                <a:lnTo>
                  <a:pt x="4103497" y="559562"/>
                </a:lnTo>
                <a:lnTo>
                  <a:pt x="4092991" y="558301"/>
                </a:lnTo>
                <a:lnTo>
                  <a:pt x="4068808" y="527300"/>
                </a:lnTo>
                <a:lnTo>
                  <a:pt x="4064254" y="465328"/>
                </a:lnTo>
                <a:lnTo>
                  <a:pt x="4064254" y="183769"/>
                </a:lnTo>
                <a:lnTo>
                  <a:pt x="4066270" y="138271"/>
                </a:lnTo>
                <a:lnTo>
                  <a:pt x="4077458" y="100893"/>
                </a:lnTo>
                <a:lnTo>
                  <a:pt x="4103497" y="89535"/>
                </a:lnTo>
                <a:lnTo>
                  <a:pt x="4234019" y="89535"/>
                </a:lnTo>
                <a:lnTo>
                  <a:pt x="4226605" y="66732"/>
                </a:lnTo>
                <a:lnTo>
                  <a:pt x="4212844" y="42418"/>
                </a:lnTo>
                <a:lnTo>
                  <a:pt x="4194841" y="23842"/>
                </a:lnTo>
                <a:lnTo>
                  <a:pt x="4172457" y="10588"/>
                </a:lnTo>
                <a:lnTo>
                  <a:pt x="4145692" y="2645"/>
                </a:lnTo>
                <a:lnTo>
                  <a:pt x="4114546" y="0"/>
                </a:lnTo>
                <a:close/>
              </a:path>
              <a:path w="5255259" h="649605">
                <a:moveTo>
                  <a:pt x="4234019" y="89535"/>
                </a:moveTo>
                <a:lnTo>
                  <a:pt x="4108957" y="89535"/>
                </a:lnTo>
                <a:lnTo>
                  <a:pt x="4119481" y="90797"/>
                </a:lnTo>
                <a:lnTo>
                  <a:pt x="4128182" y="94583"/>
                </a:lnTo>
                <a:lnTo>
                  <a:pt x="4146248" y="138271"/>
                </a:lnTo>
                <a:lnTo>
                  <a:pt x="4148328" y="183769"/>
                </a:lnTo>
                <a:lnTo>
                  <a:pt x="4148328" y="465328"/>
                </a:lnTo>
                <a:lnTo>
                  <a:pt x="4146248" y="510889"/>
                </a:lnTo>
                <a:lnTo>
                  <a:pt x="4135050" y="548257"/>
                </a:lnTo>
                <a:lnTo>
                  <a:pt x="4108957" y="559562"/>
                </a:lnTo>
                <a:lnTo>
                  <a:pt x="4234035" y="559562"/>
                </a:lnTo>
                <a:lnTo>
                  <a:pt x="4236450" y="552132"/>
                </a:lnTo>
                <a:lnTo>
                  <a:pt x="4242365" y="515846"/>
                </a:lnTo>
                <a:lnTo>
                  <a:pt x="4244340" y="473583"/>
                </a:lnTo>
                <a:lnTo>
                  <a:pt x="4244340" y="175514"/>
                </a:lnTo>
                <a:lnTo>
                  <a:pt x="4242365" y="133268"/>
                </a:lnTo>
                <a:lnTo>
                  <a:pt x="4236450" y="97012"/>
                </a:lnTo>
                <a:lnTo>
                  <a:pt x="4234019" y="89535"/>
                </a:lnTo>
                <a:close/>
              </a:path>
              <a:path w="5255259" h="649605">
                <a:moveTo>
                  <a:pt x="4388866" y="9143"/>
                </a:moveTo>
                <a:lnTo>
                  <a:pt x="4294632" y="9143"/>
                </a:lnTo>
                <a:lnTo>
                  <a:pt x="4294632" y="640080"/>
                </a:lnTo>
                <a:lnTo>
                  <a:pt x="4506722" y="640080"/>
                </a:lnTo>
                <a:lnTo>
                  <a:pt x="4506722" y="552196"/>
                </a:lnTo>
                <a:lnTo>
                  <a:pt x="4388866" y="552196"/>
                </a:lnTo>
                <a:lnTo>
                  <a:pt x="4388866" y="9143"/>
                </a:lnTo>
                <a:close/>
              </a:path>
              <a:path w="5255259" h="649605">
                <a:moveTo>
                  <a:pt x="4637786" y="9143"/>
                </a:moveTo>
                <a:lnTo>
                  <a:pt x="4544568" y="9143"/>
                </a:lnTo>
                <a:lnTo>
                  <a:pt x="4544568" y="640080"/>
                </a:lnTo>
                <a:lnTo>
                  <a:pt x="4637786" y="640080"/>
                </a:lnTo>
                <a:lnTo>
                  <a:pt x="4637786" y="361188"/>
                </a:lnTo>
                <a:lnTo>
                  <a:pt x="4770420" y="361188"/>
                </a:lnTo>
                <a:lnTo>
                  <a:pt x="4767621" y="352258"/>
                </a:lnTo>
                <a:lnTo>
                  <a:pt x="4760134" y="337661"/>
                </a:lnTo>
                <a:lnTo>
                  <a:pt x="4750718" y="326159"/>
                </a:lnTo>
                <a:lnTo>
                  <a:pt x="4739386" y="317754"/>
                </a:lnTo>
                <a:lnTo>
                  <a:pt x="4750768" y="307421"/>
                </a:lnTo>
                <a:lnTo>
                  <a:pt x="4760341" y="293766"/>
                </a:lnTo>
                <a:lnTo>
                  <a:pt x="4766740" y="279781"/>
                </a:lnTo>
                <a:lnTo>
                  <a:pt x="4637786" y="279781"/>
                </a:lnTo>
                <a:lnTo>
                  <a:pt x="4637786" y="9143"/>
                </a:lnTo>
                <a:close/>
              </a:path>
              <a:path w="5255259" h="649605">
                <a:moveTo>
                  <a:pt x="4770420" y="361188"/>
                </a:moveTo>
                <a:lnTo>
                  <a:pt x="4660392" y="361188"/>
                </a:lnTo>
                <a:lnTo>
                  <a:pt x="4667504" y="363728"/>
                </a:lnTo>
                <a:lnTo>
                  <a:pt x="4672076" y="368935"/>
                </a:lnTo>
                <a:lnTo>
                  <a:pt x="4739386" y="640080"/>
                </a:lnTo>
                <a:lnTo>
                  <a:pt x="4838065" y="640080"/>
                </a:lnTo>
                <a:lnTo>
                  <a:pt x="4773168" y="369951"/>
                </a:lnTo>
                <a:lnTo>
                  <a:pt x="4770420" y="361188"/>
                </a:lnTo>
                <a:close/>
              </a:path>
              <a:path w="5255259" h="649605">
                <a:moveTo>
                  <a:pt x="4829810" y="9143"/>
                </a:moveTo>
                <a:lnTo>
                  <a:pt x="4732909" y="9143"/>
                </a:lnTo>
                <a:lnTo>
                  <a:pt x="4684522" y="243205"/>
                </a:lnTo>
                <a:lnTo>
                  <a:pt x="4681999" y="252487"/>
                </a:lnTo>
                <a:lnTo>
                  <a:pt x="4654692" y="279259"/>
                </a:lnTo>
                <a:lnTo>
                  <a:pt x="4646930" y="279781"/>
                </a:lnTo>
                <a:lnTo>
                  <a:pt x="4766740" y="279781"/>
                </a:lnTo>
                <a:lnTo>
                  <a:pt x="4768103" y="276802"/>
                </a:lnTo>
                <a:lnTo>
                  <a:pt x="4774057" y="256540"/>
                </a:lnTo>
                <a:lnTo>
                  <a:pt x="4829810" y="9143"/>
                </a:lnTo>
                <a:close/>
              </a:path>
              <a:path w="5255259" h="649605">
                <a:moveTo>
                  <a:pt x="4954270" y="9143"/>
                </a:moveTo>
                <a:lnTo>
                  <a:pt x="4860036" y="9143"/>
                </a:lnTo>
                <a:lnTo>
                  <a:pt x="4860036" y="640080"/>
                </a:lnTo>
                <a:lnTo>
                  <a:pt x="4954270" y="640080"/>
                </a:lnTo>
                <a:lnTo>
                  <a:pt x="4954270" y="9143"/>
                </a:lnTo>
                <a:close/>
              </a:path>
              <a:path w="5255259" h="649605">
                <a:moveTo>
                  <a:pt x="5169154" y="96901"/>
                </a:moveTo>
                <a:lnTo>
                  <a:pt x="5074920" y="96901"/>
                </a:lnTo>
                <a:lnTo>
                  <a:pt x="5074920" y="640080"/>
                </a:lnTo>
                <a:lnTo>
                  <a:pt x="5169154" y="640080"/>
                </a:lnTo>
                <a:lnTo>
                  <a:pt x="5169154" y="96901"/>
                </a:lnTo>
                <a:close/>
              </a:path>
              <a:path w="5255259" h="649605">
                <a:moveTo>
                  <a:pt x="5255006" y="9143"/>
                </a:moveTo>
                <a:lnTo>
                  <a:pt x="4988941" y="9143"/>
                </a:lnTo>
                <a:lnTo>
                  <a:pt x="4988941" y="96901"/>
                </a:lnTo>
                <a:lnTo>
                  <a:pt x="5255006" y="96901"/>
                </a:lnTo>
                <a:lnTo>
                  <a:pt x="5255006" y="9143"/>
                </a:lnTo>
                <a:close/>
              </a:path>
            </a:pathLst>
          </a:custGeom>
          <a:solidFill>
            <a:srgbClr val="FFFFFF">
              <a:alpha val="90194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5676" y="3576828"/>
            <a:ext cx="5021580" cy="745490"/>
          </a:xfrm>
          <a:custGeom>
            <a:avLst/>
            <a:gdLst/>
            <a:ahLst/>
            <a:cxnLst/>
            <a:rect l="l" t="t" r="r" b="b"/>
            <a:pathLst>
              <a:path w="5021580" h="745489">
                <a:moveTo>
                  <a:pt x="0" y="745236"/>
                </a:moveTo>
                <a:lnTo>
                  <a:pt x="5021580" y="745236"/>
                </a:lnTo>
                <a:lnTo>
                  <a:pt x="5021580" y="0"/>
                </a:lnTo>
                <a:lnTo>
                  <a:pt x="0" y="0"/>
                </a:lnTo>
                <a:lnTo>
                  <a:pt x="0" y="745236"/>
                </a:lnTo>
                <a:close/>
              </a:path>
            </a:pathLst>
          </a:custGeom>
          <a:solidFill>
            <a:srgbClr val="F1F1F1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85994" y="3577590"/>
            <a:ext cx="379730" cy="745490"/>
          </a:xfrm>
          <a:custGeom>
            <a:avLst/>
            <a:gdLst/>
            <a:ahLst/>
            <a:cxnLst/>
            <a:rect l="l" t="t" r="r" b="b"/>
            <a:pathLst>
              <a:path w="379729" h="745489">
                <a:moveTo>
                  <a:pt x="0" y="0"/>
                </a:moveTo>
                <a:lnTo>
                  <a:pt x="73848" y="0"/>
                </a:lnTo>
                <a:lnTo>
                  <a:pt x="134159" y="0"/>
                </a:lnTo>
                <a:lnTo>
                  <a:pt x="174825" y="0"/>
                </a:lnTo>
                <a:lnTo>
                  <a:pt x="189737" y="0"/>
                </a:lnTo>
                <a:lnTo>
                  <a:pt x="189737" y="374459"/>
                </a:lnTo>
                <a:lnTo>
                  <a:pt x="204650" y="374461"/>
                </a:lnTo>
                <a:lnTo>
                  <a:pt x="245316" y="374465"/>
                </a:lnTo>
                <a:lnTo>
                  <a:pt x="305627" y="374470"/>
                </a:lnTo>
                <a:lnTo>
                  <a:pt x="379475" y="374472"/>
                </a:lnTo>
                <a:lnTo>
                  <a:pt x="305627" y="374472"/>
                </a:lnTo>
                <a:lnTo>
                  <a:pt x="245316" y="374472"/>
                </a:lnTo>
                <a:lnTo>
                  <a:pt x="204650" y="374472"/>
                </a:lnTo>
                <a:lnTo>
                  <a:pt x="189737" y="374472"/>
                </a:lnTo>
                <a:lnTo>
                  <a:pt x="189737" y="745236"/>
                </a:lnTo>
                <a:lnTo>
                  <a:pt x="174825" y="745236"/>
                </a:lnTo>
                <a:lnTo>
                  <a:pt x="134159" y="745236"/>
                </a:lnTo>
                <a:lnTo>
                  <a:pt x="73848" y="745236"/>
                </a:lnTo>
                <a:lnTo>
                  <a:pt x="0" y="745236"/>
                </a:lnTo>
              </a:path>
            </a:pathLst>
          </a:custGeom>
          <a:ln w="25908">
            <a:solidFill>
              <a:srgbClr val="9BB80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5676" y="996696"/>
            <a:ext cx="5021580" cy="2487295"/>
          </a:xfrm>
          <a:prstGeom prst="rect">
            <a:avLst/>
          </a:prstGeom>
          <a:solidFill>
            <a:srgbClr val="F1F1F1">
              <a:alpha val="50195"/>
            </a:srgbClr>
          </a:solidFill>
        </p:spPr>
        <p:txBody>
          <a:bodyPr wrap="square" lIns="0" tIns="83820" rIns="0" bIns="0" rtlCol="0" vert="horz">
            <a:spAutoFit/>
          </a:bodyPr>
          <a:lstStyle/>
          <a:p>
            <a:pPr marL="220345">
              <a:lnSpc>
                <a:spcPct val="100000"/>
              </a:lnSpc>
              <a:spcBef>
                <a:spcPts val="660"/>
              </a:spcBef>
            </a:pP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Jupyter</a:t>
            </a:r>
            <a:r>
              <a:rPr dirty="0" sz="1800" spc="2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notebooks:</a:t>
            </a:r>
            <a:endParaRPr sz="1800">
              <a:latin typeface="Calibri"/>
              <a:cs typeface="Calibri"/>
            </a:endParaRPr>
          </a:p>
          <a:p>
            <a:pPr marL="445770" indent="-225425">
              <a:lnSpc>
                <a:spcPct val="100000"/>
              </a:lnSpc>
              <a:spcBef>
                <a:spcPts val="610"/>
              </a:spcBef>
              <a:buFont typeface="Wingdings"/>
              <a:buChar char=""/>
              <a:tabLst>
                <a:tab pos="445770" algn="l"/>
                <a:tab pos="446405" algn="l"/>
              </a:tabLst>
            </a:pPr>
            <a:r>
              <a:rPr dirty="0" sz="1600" spc="50">
                <a:solidFill>
                  <a:srgbClr val="84ADAF"/>
                </a:solidFill>
                <a:latin typeface="Calibri"/>
                <a:cs typeface="Calibri"/>
              </a:rPr>
              <a:t>Interactive </a:t>
            </a:r>
            <a:r>
              <a:rPr dirty="0" sz="1600" spc="100">
                <a:solidFill>
                  <a:srgbClr val="84ADAF"/>
                </a:solidFill>
                <a:latin typeface="Calibri"/>
                <a:cs typeface="Calibri"/>
              </a:rPr>
              <a:t>Coding </a:t>
            </a:r>
            <a:r>
              <a:rPr dirty="0" sz="1600" spc="85">
                <a:solidFill>
                  <a:srgbClr val="84ADAF"/>
                </a:solidFill>
                <a:latin typeface="Calibri"/>
                <a:cs typeface="Calibri"/>
              </a:rPr>
              <a:t>and </a:t>
            </a:r>
            <a:r>
              <a:rPr dirty="0" sz="1600" spc="65">
                <a:solidFill>
                  <a:srgbClr val="84ADAF"/>
                </a:solidFill>
                <a:latin typeface="Calibri"/>
                <a:cs typeface="Calibri"/>
              </a:rPr>
              <a:t>Visualization </a:t>
            </a:r>
            <a:r>
              <a:rPr dirty="0" sz="1600" spc="60">
                <a:solidFill>
                  <a:srgbClr val="84ADAF"/>
                </a:solidFill>
                <a:latin typeface="Calibri"/>
                <a:cs typeface="Calibri"/>
              </a:rPr>
              <a:t>of</a:t>
            </a:r>
            <a:r>
              <a:rPr dirty="0" sz="1600" spc="-15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  <a:p>
            <a:pPr marL="220345">
              <a:lnSpc>
                <a:spcPct val="100000"/>
              </a:lnSpc>
              <a:spcBef>
                <a:spcPts val="1795"/>
              </a:spcBef>
            </a:pP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NumPy,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SciPy,</a:t>
            </a:r>
            <a:r>
              <a:rPr dirty="0" sz="1800" spc="-4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Pandas:</a:t>
            </a:r>
            <a:endParaRPr sz="1800">
              <a:latin typeface="Calibri"/>
              <a:cs typeface="Calibri"/>
            </a:endParaRPr>
          </a:p>
          <a:p>
            <a:pPr marL="445770" indent="-225425">
              <a:lnSpc>
                <a:spcPct val="100000"/>
              </a:lnSpc>
              <a:spcBef>
                <a:spcPts val="605"/>
              </a:spcBef>
              <a:buFont typeface="Wingdings"/>
              <a:buChar char=""/>
              <a:tabLst>
                <a:tab pos="445770" algn="l"/>
                <a:tab pos="446405" algn="l"/>
              </a:tabLst>
            </a:pPr>
            <a:r>
              <a:rPr dirty="0" sz="1600" spc="65">
                <a:solidFill>
                  <a:srgbClr val="84ADAF"/>
                </a:solidFill>
                <a:latin typeface="Calibri"/>
                <a:cs typeface="Calibri"/>
              </a:rPr>
              <a:t>Numerical</a:t>
            </a:r>
            <a:r>
              <a:rPr dirty="0" sz="16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Computation</a:t>
            </a:r>
            <a:endParaRPr sz="1600">
              <a:latin typeface="Calibri"/>
              <a:cs typeface="Calibri"/>
            </a:endParaRPr>
          </a:p>
          <a:p>
            <a:pPr marL="220345">
              <a:lnSpc>
                <a:spcPct val="100000"/>
              </a:lnSpc>
              <a:spcBef>
                <a:spcPts val="1795"/>
              </a:spcBef>
            </a:pPr>
            <a:r>
              <a:rPr dirty="0" sz="1800" spc="65" b="1">
                <a:solidFill>
                  <a:srgbClr val="84ADAF"/>
                </a:solidFill>
                <a:latin typeface="Calibri"/>
                <a:cs typeface="Calibri"/>
              </a:rPr>
              <a:t>Matplotlib,</a:t>
            </a:r>
            <a:r>
              <a:rPr dirty="0" sz="1800" spc="4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Seaborn:</a:t>
            </a:r>
            <a:endParaRPr sz="1800">
              <a:latin typeface="Calibri"/>
              <a:cs typeface="Calibri"/>
            </a:endParaRPr>
          </a:p>
          <a:p>
            <a:pPr marL="445770" indent="-225425">
              <a:lnSpc>
                <a:spcPct val="100000"/>
              </a:lnSpc>
              <a:spcBef>
                <a:spcPts val="610"/>
              </a:spcBef>
              <a:buFont typeface="Wingdings"/>
              <a:buChar char=""/>
              <a:tabLst>
                <a:tab pos="445770" algn="l"/>
                <a:tab pos="446405" algn="l"/>
              </a:tabLst>
            </a:pPr>
            <a:r>
              <a:rPr dirty="0" sz="1600" spc="55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6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65">
                <a:solidFill>
                  <a:srgbClr val="84ADAF"/>
                </a:solidFill>
                <a:latin typeface="Calibri"/>
                <a:cs typeface="Calibri"/>
              </a:rPr>
              <a:t>Visualization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59773" y="4872230"/>
            <a:ext cx="172720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</a:t>
            </a:fld>
            <a:endParaRPr sz="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676" y="3526564"/>
            <a:ext cx="5007610" cy="708660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220345">
              <a:lnSpc>
                <a:spcPct val="100000"/>
              </a:lnSpc>
              <a:spcBef>
                <a:spcPts val="790"/>
              </a:spcBef>
            </a:pP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Scikit-learn:</a:t>
            </a:r>
            <a:endParaRPr sz="1800">
              <a:latin typeface="Calibri"/>
              <a:cs typeface="Calibri"/>
            </a:endParaRPr>
          </a:p>
          <a:p>
            <a:pPr marL="445770" indent="-225425">
              <a:lnSpc>
                <a:spcPct val="100000"/>
              </a:lnSpc>
              <a:spcBef>
                <a:spcPts val="605"/>
              </a:spcBef>
              <a:buFont typeface="Wingdings"/>
              <a:buChar char=""/>
              <a:tabLst>
                <a:tab pos="445770" algn="l"/>
                <a:tab pos="446405" algn="l"/>
              </a:tabLst>
            </a:pPr>
            <a:r>
              <a:rPr dirty="0" sz="1600" spc="50">
                <a:solidFill>
                  <a:srgbClr val="84ADAF"/>
                </a:solidFill>
                <a:latin typeface="Calibri"/>
                <a:cs typeface="Calibri"/>
              </a:rPr>
              <a:t>Machine</a:t>
            </a:r>
            <a:r>
              <a:rPr dirty="0" sz="16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Learning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88696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55"/>
              <a:t>Our </a:t>
            </a:r>
            <a:r>
              <a:rPr dirty="0" spc="-350"/>
              <a:t>Toolset: </a:t>
            </a:r>
            <a:r>
              <a:rPr dirty="0" spc="-365"/>
              <a:t>Intel® </a:t>
            </a:r>
            <a:r>
              <a:rPr dirty="0" spc="-300"/>
              <a:t>Distribution </a:t>
            </a:r>
            <a:r>
              <a:rPr dirty="0" spc="-150"/>
              <a:t>for</a:t>
            </a:r>
            <a:r>
              <a:rPr dirty="0" spc="-500"/>
              <a:t> </a:t>
            </a:r>
            <a:r>
              <a:rPr dirty="0" spc="-405"/>
              <a:t>Python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784850" y="3634232"/>
            <a:ext cx="135191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655" b="1">
                <a:solidFill>
                  <a:srgbClr val="9BB808"/>
                </a:solidFill>
                <a:latin typeface="Arial Narrow"/>
                <a:cs typeface="Arial Narrow"/>
              </a:rPr>
              <a:t>Weeks</a:t>
            </a:r>
            <a:r>
              <a:rPr dirty="0" sz="3600" spc="-635" b="1">
                <a:solidFill>
                  <a:srgbClr val="9BB808"/>
                </a:solidFill>
                <a:latin typeface="Arial Narrow"/>
                <a:cs typeface="Arial Narrow"/>
              </a:rPr>
              <a:t> </a:t>
            </a:r>
            <a:r>
              <a:rPr dirty="0" sz="3600" spc="-665" b="1">
                <a:solidFill>
                  <a:srgbClr val="9BB808"/>
                </a:solidFill>
                <a:latin typeface="Arial Narrow"/>
                <a:cs typeface="Arial Narrow"/>
              </a:rPr>
              <a:t>2–12</a:t>
            </a:r>
            <a:endParaRPr sz="36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98814" y="4872230"/>
            <a:ext cx="233679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100</a:t>
            </a:fld>
            <a:endParaRPr sz="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sns.pairplot(data, hue=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'species'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8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size=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3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86473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225"/>
              <a:t>Statistical</a:t>
            </a:r>
            <a:r>
              <a:rPr dirty="0" spc="-415"/>
              <a:t> </a:t>
            </a:r>
            <a:r>
              <a:rPr dirty="0" spc="-250"/>
              <a:t>Plotting</a:t>
            </a:r>
            <a:r>
              <a:rPr dirty="0" spc="-385"/>
              <a:t> </a:t>
            </a:r>
            <a:r>
              <a:rPr dirty="0" spc="-275"/>
              <a:t>with</a:t>
            </a:r>
            <a:r>
              <a:rPr dirty="0" spc="-405"/>
              <a:t> </a:t>
            </a:r>
            <a:r>
              <a:rPr dirty="0" spc="-450"/>
              <a:t>Seaborn</a:t>
            </a:r>
          </a:p>
          <a:p>
            <a:pPr marL="13970">
              <a:lnSpc>
                <a:spcPts val="1365"/>
              </a:lnSpc>
            </a:pP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Correlation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plots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of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all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variable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pairs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also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made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35">
                <a:solidFill>
                  <a:srgbClr val="84ADAF"/>
                </a:solidFill>
                <a:latin typeface="Calibri"/>
                <a:cs typeface="Calibri"/>
              </a:rPr>
              <a:t>with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Seaborn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sns.pairplot(data, hue=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'species'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8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size=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3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86473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225"/>
              <a:t>Statistical</a:t>
            </a:r>
            <a:r>
              <a:rPr dirty="0" spc="-415"/>
              <a:t> </a:t>
            </a:r>
            <a:r>
              <a:rPr dirty="0" spc="-250"/>
              <a:t>Plotting</a:t>
            </a:r>
            <a:r>
              <a:rPr dirty="0" spc="-385"/>
              <a:t> </a:t>
            </a:r>
            <a:r>
              <a:rPr dirty="0" spc="-275"/>
              <a:t>with</a:t>
            </a:r>
            <a:r>
              <a:rPr dirty="0" spc="-405"/>
              <a:t> </a:t>
            </a:r>
            <a:r>
              <a:rPr dirty="0" spc="-450"/>
              <a:t>Seaborn</a:t>
            </a:r>
          </a:p>
          <a:p>
            <a:pPr marL="13970">
              <a:lnSpc>
                <a:spcPts val="1365"/>
              </a:lnSpc>
            </a:pP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Correlation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plots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of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all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variable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pairs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also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made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35">
                <a:solidFill>
                  <a:srgbClr val="84ADAF"/>
                </a:solidFill>
                <a:latin typeface="Calibri"/>
                <a:cs typeface="Calibri"/>
              </a:rPr>
              <a:t>with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Seaborn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22019" y="1884136"/>
            <a:ext cx="57785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">
                <a:solidFill>
                  <a:srgbClr val="252525"/>
                </a:solidFill>
                <a:latin typeface="Arial"/>
                <a:cs typeface="Arial"/>
              </a:rPr>
              <a:t>6</a:t>
            </a:r>
            <a:endParaRPr sz="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22019" y="1633635"/>
            <a:ext cx="57785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">
                <a:solidFill>
                  <a:srgbClr val="252525"/>
                </a:solidFill>
                <a:latin typeface="Arial"/>
                <a:cs typeface="Arial"/>
              </a:rPr>
              <a:t>8</a:t>
            </a:r>
            <a:endParaRPr sz="4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8961" y="1776789"/>
            <a:ext cx="95885" cy="335915"/>
          </a:xfrm>
          <a:prstGeom prst="rect">
            <a:avLst/>
          </a:prstGeom>
        </p:spPr>
        <p:txBody>
          <a:bodyPr wrap="square" lIns="0" tIns="571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500" spc="-40">
                <a:solidFill>
                  <a:srgbClr val="252525"/>
                </a:solidFill>
                <a:latin typeface="Arial"/>
                <a:cs typeface="Arial"/>
              </a:rPr>
              <a:t>s</a:t>
            </a:r>
            <a:r>
              <a:rPr dirty="0" sz="500" spc="-40">
                <a:solidFill>
                  <a:srgbClr val="252525"/>
                </a:solidFill>
                <a:latin typeface="Arial"/>
                <a:cs typeface="Arial"/>
              </a:rPr>
              <a:t>ep</a:t>
            </a:r>
            <a:r>
              <a:rPr dirty="0" sz="500" spc="-45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dirty="0" sz="500" spc="-15">
                <a:solidFill>
                  <a:srgbClr val="252525"/>
                </a:solidFill>
                <a:latin typeface="Arial"/>
                <a:cs typeface="Arial"/>
              </a:rPr>
              <a:t>l</a:t>
            </a:r>
            <a:r>
              <a:rPr dirty="0" sz="500" spc="-40">
                <a:solidFill>
                  <a:srgbClr val="252525"/>
                </a:solidFill>
                <a:latin typeface="Arial"/>
                <a:cs typeface="Arial"/>
              </a:rPr>
              <a:t>_</a:t>
            </a:r>
            <a:r>
              <a:rPr dirty="0" sz="500" spc="-20">
                <a:solidFill>
                  <a:srgbClr val="252525"/>
                </a:solidFill>
                <a:latin typeface="Arial"/>
                <a:cs typeface="Arial"/>
              </a:rPr>
              <a:t>l</a:t>
            </a:r>
            <a:r>
              <a:rPr dirty="0" sz="500" spc="-45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dirty="0" sz="500" spc="-40">
                <a:solidFill>
                  <a:srgbClr val="252525"/>
                </a:solidFill>
                <a:latin typeface="Arial"/>
                <a:cs typeface="Arial"/>
              </a:rPr>
              <a:t>n</a:t>
            </a:r>
            <a:r>
              <a:rPr dirty="0" sz="500" spc="-45">
                <a:solidFill>
                  <a:srgbClr val="252525"/>
                </a:solidFill>
                <a:latin typeface="Arial"/>
                <a:cs typeface="Arial"/>
              </a:rPr>
              <a:t>g</a:t>
            </a:r>
            <a:r>
              <a:rPr dirty="0" sz="500" spc="-20">
                <a:solidFill>
                  <a:srgbClr val="252525"/>
                </a:solidFill>
                <a:latin typeface="Arial"/>
                <a:cs typeface="Arial"/>
              </a:rPr>
              <a:t>t</a:t>
            </a:r>
            <a:r>
              <a:rPr dirty="0" sz="500">
                <a:solidFill>
                  <a:srgbClr val="252525"/>
                </a:solidFill>
                <a:latin typeface="Arial"/>
                <a:cs typeface="Arial"/>
              </a:rPr>
              <a:t>h</a:t>
            </a:r>
            <a:endParaRPr sz="5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06711" y="1662263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516991"/>
                </a:moveTo>
                <a:lnTo>
                  <a:pt x="0" y="516991"/>
                </a:lnTo>
                <a:lnTo>
                  <a:pt x="0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06711" y="217925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 h="0">
                <a:moveTo>
                  <a:pt x="0" y="0"/>
                </a:moveTo>
                <a:lnTo>
                  <a:pt x="0" y="0"/>
                </a:lnTo>
                <a:lnTo>
                  <a:pt x="513438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12653" y="1675502"/>
            <a:ext cx="486387" cy="490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99300" y="1662263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516991"/>
                </a:moveTo>
                <a:lnTo>
                  <a:pt x="0" y="516991"/>
                </a:lnTo>
                <a:lnTo>
                  <a:pt x="0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499300" y="2179255"/>
            <a:ext cx="513080" cy="0"/>
          </a:xfrm>
          <a:custGeom>
            <a:avLst/>
            <a:gdLst/>
            <a:ahLst/>
            <a:cxnLst/>
            <a:rect l="l" t="t" r="r" b="b"/>
            <a:pathLst>
              <a:path w="513079" h="0">
                <a:moveTo>
                  <a:pt x="0" y="0"/>
                </a:moveTo>
                <a:lnTo>
                  <a:pt x="0" y="0"/>
                </a:lnTo>
                <a:lnTo>
                  <a:pt x="512979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205184" y="1675502"/>
            <a:ext cx="485986" cy="490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91430" y="1662263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516991"/>
                </a:moveTo>
                <a:lnTo>
                  <a:pt x="0" y="516991"/>
                </a:lnTo>
                <a:lnTo>
                  <a:pt x="0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91430" y="217925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 h="0">
                <a:moveTo>
                  <a:pt x="0" y="0"/>
                </a:moveTo>
                <a:lnTo>
                  <a:pt x="0" y="0"/>
                </a:lnTo>
                <a:lnTo>
                  <a:pt x="513552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897772" y="1675502"/>
            <a:ext cx="485986" cy="490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883961" y="1662263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516991"/>
                </a:moveTo>
                <a:lnTo>
                  <a:pt x="0" y="516991"/>
                </a:lnTo>
                <a:lnTo>
                  <a:pt x="0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883961" y="2179255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 h="0">
                <a:moveTo>
                  <a:pt x="0" y="0"/>
                </a:moveTo>
                <a:lnTo>
                  <a:pt x="0" y="0"/>
                </a:lnTo>
                <a:lnTo>
                  <a:pt x="513609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722019" y="2780002"/>
            <a:ext cx="57785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">
                <a:solidFill>
                  <a:srgbClr val="252525"/>
                </a:solidFill>
                <a:latin typeface="Arial"/>
                <a:cs typeface="Arial"/>
              </a:rPr>
              <a:t>2</a:t>
            </a:r>
            <a:endParaRPr sz="4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22019" y="2592198"/>
            <a:ext cx="57785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">
                <a:solidFill>
                  <a:srgbClr val="252525"/>
                </a:solidFill>
                <a:latin typeface="Arial"/>
                <a:cs typeface="Arial"/>
              </a:rPr>
              <a:t>3</a:t>
            </a:r>
            <a:endParaRPr sz="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22019" y="2404566"/>
            <a:ext cx="57785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">
                <a:solidFill>
                  <a:srgbClr val="252525"/>
                </a:solidFill>
                <a:latin typeface="Arial"/>
                <a:cs typeface="Arial"/>
              </a:rPr>
              <a:t>4</a:t>
            </a:r>
            <a:endParaRPr sz="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29385" y="2468632"/>
            <a:ext cx="95885" cy="314960"/>
          </a:xfrm>
          <a:prstGeom prst="rect">
            <a:avLst/>
          </a:prstGeom>
        </p:spPr>
        <p:txBody>
          <a:bodyPr wrap="square" lIns="0" tIns="571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500" spc="-40">
                <a:solidFill>
                  <a:srgbClr val="252525"/>
                </a:solidFill>
                <a:latin typeface="Arial"/>
                <a:cs typeface="Arial"/>
              </a:rPr>
              <a:t>s</a:t>
            </a:r>
            <a:r>
              <a:rPr dirty="0" sz="500" spc="-4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dirty="0" sz="500" spc="-45">
                <a:solidFill>
                  <a:srgbClr val="252525"/>
                </a:solidFill>
                <a:latin typeface="Arial"/>
                <a:cs typeface="Arial"/>
              </a:rPr>
              <a:t>p</a:t>
            </a:r>
            <a:r>
              <a:rPr dirty="0" sz="500" spc="-4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dirty="0" sz="500" spc="-15">
                <a:solidFill>
                  <a:srgbClr val="252525"/>
                </a:solidFill>
                <a:latin typeface="Arial"/>
                <a:cs typeface="Arial"/>
              </a:rPr>
              <a:t>l</a:t>
            </a:r>
            <a:r>
              <a:rPr dirty="0" sz="500" spc="-45">
                <a:solidFill>
                  <a:srgbClr val="252525"/>
                </a:solidFill>
                <a:latin typeface="Arial"/>
                <a:cs typeface="Arial"/>
              </a:rPr>
              <a:t>_</a:t>
            </a:r>
            <a:r>
              <a:rPr dirty="0" sz="500" spc="-50">
                <a:solidFill>
                  <a:srgbClr val="252525"/>
                </a:solidFill>
                <a:latin typeface="Arial"/>
                <a:cs typeface="Arial"/>
              </a:rPr>
              <a:t>w</a:t>
            </a:r>
            <a:r>
              <a:rPr dirty="0" sz="500" spc="-15">
                <a:solidFill>
                  <a:srgbClr val="252525"/>
                </a:solidFill>
                <a:latin typeface="Arial"/>
                <a:cs typeface="Arial"/>
              </a:rPr>
              <a:t>i</a:t>
            </a:r>
            <a:r>
              <a:rPr dirty="0" sz="500" spc="-45">
                <a:solidFill>
                  <a:srgbClr val="252525"/>
                </a:solidFill>
                <a:latin typeface="Arial"/>
                <a:cs typeface="Arial"/>
              </a:rPr>
              <a:t>d</a:t>
            </a:r>
            <a:r>
              <a:rPr dirty="0" sz="500" spc="-20">
                <a:solidFill>
                  <a:srgbClr val="252525"/>
                </a:solidFill>
                <a:latin typeface="Arial"/>
                <a:cs typeface="Arial"/>
              </a:rPr>
              <a:t>t</a:t>
            </a:r>
            <a:r>
              <a:rPr dirty="0" sz="500">
                <a:solidFill>
                  <a:srgbClr val="252525"/>
                </a:solidFill>
                <a:latin typeface="Arial"/>
                <a:cs typeface="Arial"/>
              </a:rPr>
              <a:t>h</a:t>
            </a:r>
            <a:endParaRPr sz="5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19938" y="2358634"/>
            <a:ext cx="486399" cy="490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06711" y="2345281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516991"/>
                </a:moveTo>
                <a:lnTo>
                  <a:pt x="0" y="516991"/>
                </a:lnTo>
                <a:lnTo>
                  <a:pt x="0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06711" y="286227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 h="0">
                <a:moveTo>
                  <a:pt x="0" y="0"/>
                </a:moveTo>
                <a:lnTo>
                  <a:pt x="0" y="0"/>
                </a:lnTo>
                <a:lnTo>
                  <a:pt x="513438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99300" y="2345281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516991"/>
                </a:moveTo>
                <a:lnTo>
                  <a:pt x="0" y="516991"/>
                </a:lnTo>
                <a:lnTo>
                  <a:pt x="0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99300" y="2862272"/>
            <a:ext cx="513080" cy="0"/>
          </a:xfrm>
          <a:custGeom>
            <a:avLst/>
            <a:gdLst/>
            <a:ahLst/>
            <a:cxnLst/>
            <a:rect l="l" t="t" r="r" b="b"/>
            <a:pathLst>
              <a:path w="513079" h="0">
                <a:moveTo>
                  <a:pt x="0" y="0"/>
                </a:moveTo>
                <a:lnTo>
                  <a:pt x="0" y="0"/>
                </a:lnTo>
                <a:lnTo>
                  <a:pt x="512979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205184" y="2358634"/>
            <a:ext cx="485986" cy="4902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227993" y="2752581"/>
            <a:ext cx="40640" cy="40005"/>
          </a:xfrm>
          <a:custGeom>
            <a:avLst/>
            <a:gdLst/>
            <a:ahLst/>
            <a:cxnLst/>
            <a:rect l="l" t="t" r="r" b="b"/>
            <a:pathLst>
              <a:path w="40640" h="40005">
                <a:moveTo>
                  <a:pt x="25445" y="0"/>
                </a:moveTo>
                <a:lnTo>
                  <a:pt x="14613" y="0"/>
                </a:lnTo>
                <a:lnTo>
                  <a:pt x="9513" y="2120"/>
                </a:lnTo>
                <a:lnTo>
                  <a:pt x="5673" y="5960"/>
                </a:lnTo>
                <a:lnTo>
                  <a:pt x="2120" y="9799"/>
                </a:lnTo>
                <a:lnTo>
                  <a:pt x="0" y="14671"/>
                </a:lnTo>
                <a:lnTo>
                  <a:pt x="0" y="25330"/>
                </a:lnTo>
                <a:lnTo>
                  <a:pt x="2120" y="30603"/>
                </a:lnTo>
                <a:lnTo>
                  <a:pt x="5673" y="34443"/>
                </a:lnTo>
                <a:lnTo>
                  <a:pt x="9513" y="38282"/>
                </a:lnTo>
                <a:lnTo>
                  <a:pt x="14613" y="40002"/>
                </a:lnTo>
                <a:lnTo>
                  <a:pt x="25445" y="40002"/>
                </a:lnTo>
                <a:lnTo>
                  <a:pt x="30546" y="38282"/>
                </a:lnTo>
                <a:lnTo>
                  <a:pt x="33984" y="34443"/>
                </a:lnTo>
                <a:lnTo>
                  <a:pt x="37939" y="30603"/>
                </a:lnTo>
                <a:lnTo>
                  <a:pt x="40116" y="25330"/>
                </a:lnTo>
                <a:lnTo>
                  <a:pt x="40116" y="14671"/>
                </a:lnTo>
                <a:lnTo>
                  <a:pt x="37939" y="9799"/>
                </a:lnTo>
                <a:lnTo>
                  <a:pt x="33984" y="5960"/>
                </a:lnTo>
                <a:lnTo>
                  <a:pt x="30546" y="2120"/>
                </a:lnTo>
                <a:lnTo>
                  <a:pt x="25445" y="0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191430" y="2345281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516991"/>
                </a:moveTo>
                <a:lnTo>
                  <a:pt x="0" y="516991"/>
                </a:lnTo>
                <a:lnTo>
                  <a:pt x="0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191430" y="286227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 h="0">
                <a:moveTo>
                  <a:pt x="0" y="0"/>
                </a:moveTo>
                <a:lnTo>
                  <a:pt x="0" y="0"/>
                </a:lnTo>
                <a:lnTo>
                  <a:pt x="513552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897772" y="2358634"/>
            <a:ext cx="485986" cy="4902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934737" y="2752581"/>
            <a:ext cx="40640" cy="40005"/>
          </a:xfrm>
          <a:custGeom>
            <a:avLst/>
            <a:gdLst/>
            <a:ahLst/>
            <a:cxnLst/>
            <a:rect l="l" t="t" r="r" b="b"/>
            <a:pathLst>
              <a:path w="40640" h="40005">
                <a:moveTo>
                  <a:pt x="25502" y="0"/>
                </a:moveTo>
                <a:lnTo>
                  <a:pt x="14671" y="0"/>
                </a:lnTo>
                <a:lnTo>
                  <a:pt x="9570" y="2120"/>
                </a:lnTo>
                <a:lnTo>
                  <a:pt x="6132" y="5960"/>
                </a:lnTo>
                <a:lnTo>
                  <a:pt x="2292" y="9799"/>
                </a:lnTo>
                <a:lnTo>
                  <a:pt x="0" y="14671"/>
                </a:lnTo>
                <a:lnTo>
                  <a:pt x="0" y="25330"/>
                </a:lnTo>
                <a:lnTo>
                  <a:pt x="2292" y="30603"/>
                </a:lnTo>
                <a:lnTo>
                  <a:pt x="6132" y="34443"/>
                </a:lnTo>
                <a:lnTo>
                  <a:pt x="9570" y="38282"/>
                </a:lnTo>
                <a:lnTo>
                  <a:pt x="14671" y="40002"/>
                </a:lnTo>
                <a:lnTo>
                  <a:pt x="25502" y="40002"/>
                </a:lnTo>
                <a:lnTo>
                  <a:pt x="30603" y="38282"/>
                </a:lnTo>
                <a:lnTo>
                  <a:pt x="34615" y="34443"/>
                </a:lnTo>
                <a:lnTo>
                  <a:pt x="37996" y="30603"/>
                </a:lnTo>
                <a:lnTo>
                  <a:pt x="40116" y="25330"/>
                </a:lnTo>
                <a:lnTo>
                  <a:pt x="40116" y="14671"/>
                </a:lnTo>
                <a:lnTo>
                  <a:pt x="37996" y="9799"/>
                </a:lnTo>
                <a:lnTo>
                  <a:pt x="34615" y="5960"/>
                </a:lnTo>
                <a:lnTo>
                  <a:pt x="30603" y="2120"/>
                </a:lnTo>
                <a:lnTo>
                  <a:pt x="25502" y="0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883961" y="2345281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516991"/>
                </a:moveTo>
                <a:lnTo>
                  <a:pt x="0" y="516991"/>
                </a:lnTo>
                <a:lnTo>
                  <a:pt x="0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883961" y="286227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 h="0">
                <a:moveTo>
                  <a:pt x="0" y="0"/>
                </a:moveTo>
                <a:lnTo>
                  <a:pt x="0" y="0"/>
                </a:lnTo>
                <a:lnTo>
                  <a:pt x="513609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722019" y="3386912"/>
            <a:ext cx="57785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">
                <a:solidFill>
                  <a:srgbClr val="252525"/>
                </a:solidFill>
                <a:latin typeface="Arial"/>
                <a:cs typeface="Arial"/>
              </a:rPr>
              <a:t>2</a:t>
            </a:r>
            <a:endParaRPr sz="4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722019" y="3234124"/>
            <a:ext cx="57785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">
                <a:solidFill>
                  <a:srgbClr val="252525"/>
                </a:solidFill>
                <a:latin typeface="Arial"/>
                <a:cs typeface="Arial"/>
              </a:rPr>
              <a:t>4</a:t>
            </a:r>
            <a:endParaRPr sz="4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22019" y="3081165"/>
            <a:ext cx="57785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">
                <a:solidFill>
                  <a:srgbClr val="252525"/>
                </a:solidFill>
                <a:latin typeface="Arial"/>
                <a:cs typeface="Arial"/>
              </a:rPr>
              <a:t>6</a:t>
            </a:r>
            <a:endParaRPr sz="4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628961" y="3147810"/>
            <a:ext cx="95885" cy="324485"/>
          </a:xfrm>
          <a:prstGeom prst="rect">
            <a:avLst/>
          </a:prstGeom>
        </p:spPr>
        <p:txBody>
          <a:bodyPr wrap="square" lIns="0" tIns="571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500" spc="-35">
                <a:solidFill>
                  <a:srgbClr val="252525"/>
                </a:solidFill>
                <a:latin typeface="Arial"/>
                <a:cs typeface="Arial"/>
              </a:rPr>
              <a:t>petal_length</a:t>
            </a:r>
            <a:endParaRPr sz="5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819938" y="3041824"/>
            <a:ext cx="486399" cy="4902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806711" y="3028471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516991"/>
                </a:moveTo>
                <a:lnTo>
                  <a:pt x="0" y="516991"/>
                </a:lnTo>
                <a:lnTo>
                  <a:pt x="0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806711" y="354546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 h="0">
                <a:moveTo>
                  <a:pt x="0" y="0"/>
                </a:moveTo>
                <a:lnTo>
                  <a:pt x="0" y="0"/>
                </a:lnTo>
                <a:lnTo>
                  <a:pt x="513438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512653" y="3041824"/>
            <a:ext cx="486387" cy="4902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568530" y="3469183"/>
            <a:ext cx="40005" cy="40640"/>
          </a:xfrm>
          <a:custGeom>
            <a:avLst/>
            <a:gdLst/>
            <a:ahLst/>
            <a:cxnLst/>
            <a:rect l="l" t="t" r="r" b="b"/>
            <a:pathLst>
              <a:path w="40004" h="40639">
                <a:moveTo>
                  <a:pt x="25502" y="0"/>
                </a:moveTo>
                <a:lnTo>
                  <a:pt x="14671" y="0"/>
                </a:lnTo>
                <a:lnTo>
                  <a:pt x="9570" y="2292"/>
                </a:lnTo>
                <a:lnTo>
                  <a:pt x="5559" y="5730"/>
                </a:lnTo>
                <a:lnTo>
                  <a:pt x="2177" y="9570"/>
                </a:lnTo>
                <a:lnTo>
                  <a:pt x="0" y="14671"/>
                </a:lnTo>
                <a:lnTo>
                  <a:pt x="0" y="25502"/>
                </a:lnTo>
                <a:lnTo>
                  <a:pt x="2177" y="30603"/>
                </a:lnTo>
                <a:lnTo>
                  <a:pt x="5559" y="34041"/>
                </a:lnTo>
                <a:lnTo>
                  <a:pt x="9570" y="37996"/>
                </a:lnTo>
                <a:lnTo>
                  <a:pt x="14671" y="40116"/>
                </a:lnTo>
                <a:lnTo>
                  <a:pt x="25502" y="40116"/>
                </a:lnTo>
                <a:lnTo>
                  <a:pt x="30603" y="37996"/>
                </a:lnTo>
                <a:lnTo>
                  <a:pt x="34041" y="34041"/>
                </a:lnTo>
                <a:lnTo>
                  <a:pt x="37881" y="30603"/>
                </a:lnTo>
                <a:lnTo>
                  <a:pt x="40002" y="25502"/>
                </a:lnTo>
                <a:lnTo>
                  <a:pt x="40002" y="14671"/>
                </a:lnTo>
                <a:lnTo>
                  <a:pt x="37881" y="9570"/>
                </a:lnTo>
                <a:lnTo>
                  <a:pt x="30603" y="2292"/>
                </a:lnTo>
                <a:lnTo>
                  <a:pt x="25502" y="0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499300" y="3028471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516991"/>
                </a:moveTo>
                <a:lnTo>
                  <a:pt x="0" y="516991"/>
                </a:lnTo>
                <a:lnTo>
                  <a:pt x="0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499300" y="3545462"/>
            <a:ext cx="513080" cy="0"/>
          </a:xfrm>
          <a:custGeom>
            <a:avLst/>
            <a:gdLst/>
            <a:ahLst/>
            <a:cxnLst/>
            <a:rect l="l" t="t" r="r" b="b"/>
            <a:pathLst>
              <a:path w="513079" h="0">
                <a:moveTo>
                  <a:pt x="0" y="0"/>
                </a:moveTo>
                <a:lnTo>
                  <a:pt x="0" y="0"/>
                </a:lnTo>
                <a:lnTo>
                  <a:pt x="512979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191430" y="3028471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516991"/>
                </a:moveTo>
                <a:lnTo>
                  <a:pt x="0" y="516991"/>
                </a:lnTo>
                <a:lnTo>
                  <a:pt x="0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191430" y="3545462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 h="0">
                <a:moveTo>
                  <a:pt x="0" y="0"/>
                </a:moveTo>
                <a:lnTo>
                  <a:pt x="0" y="0"/>
                </a:lnTo>
                <a:lnTo>
                  <a:pt x="513552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880546" y="2965143"/>
            <a:ext cx="517024" cy="5837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6184405" y="4240111"/>
            <a:ext cx="98425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45">
                <a:solidFill>
                  <a:srgbClr val="252525"/>
                </a:solidFill>
                <a:latin typeface="Arial"/>
                <a:cs typeface="Arial"/>
              </a:rPr>
              <a:t>7</a:t>
            </a:r>
            <a:r>
              <a:rPr dirty="0" sz="450" spc="-20">
                <a:solidFill>
                  <a:srgbClr val="252525"/>
                </a:solidFill>
                <a:latin typeface="Arial"/>
                <a:cs typeface="Arial"/>
              </a:rPr>
              <a:t>.</a:t>
            </a:r>
            <a:r>
              <a:rPr dirty="0" sz="450" spc="-5">
                <a:solidFill>
                  <a:srgbClr val="252525"/>
                </a:solidFill>
                <a:latin typeface="Arial"/>
                <a:cs typeface="Arial"/>
              </a:rPr>
              <a:t>5</a:t>
            </a:r>
            <a:endParaRPr sz="45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871402" y="4235372"/>
            <a:ext cx="336550" cy="1797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35"/>
              </a:spcBef>
            </a:pPr>
            <a:r>
              <a:rPr dirty="0" sz="450" spc="-20">
                <a:solidFill>
                  <a:srgbClr val="252525"/>
                </a:solidFill>
                <a:latin typeface="Arial"/>
                <a:cs typeface="Arial"/>
              </a:rPr>
              <a:t>5.0</a:t>
            </a:r>
            <a:endParaRPr sz="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500" spc="-40">
                <a:solidFill>
                  <a:srgbClr val="252525"/>
                </a:solidFill>
                <a:latin typeface="Arial"/>
                <a:cs typeface="Arial"/>
              </a:rPr>
              <a:t>s</a:t>
            </a:r>
            <a:r>
              <a:rPr dirty="0" sz="500" spc="-45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dirty="0" sz="500" spc="-50">
                <a:solidFill>
                  <a:srgbClr val="252525"/>
                </a:solidFill>
                <a:latin typeface="Arial"/>
                <a:cs typeface="Arial"/>
              </a:rPr>
              <a:t>p</a:t>
            </a:r>
            <a:r>
              <a:rPr dirty="0" sz="500" spc="-45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dirty="0" sz="500" spc="-20">
                <a:solidFill>
                  <a:srgbClr val="252525"/>
                </a:solidFill>
                <a:latin typeface="Arial"/>
                <a:cs typeface="Arial"/>
              </a:rPr>
              <a:t>l</a:t>
            </a:r>
            <a:r>
              <a:rPr dirty="0" sz="500" spc="-50">
                <a:solidFill>
                  <a:srgbClr val="252525"/>
                </a:solidFill>
                <a:latin typeface="Arial"/>
                <a:cs typeface="Arial"/>
              </a:rPr>
              <a:t>_</a:t>
            </a:r>
            <a:r>
              <a:rPr dirty="0" sz="500" spc="-25">
                <a:solidFill>
                  <a:srgbClr val="252525"/>
                </a:solidFill>
                <a:latin typeface="Arial"/>
                <a:cs typeface="Arial"/>
              </a:rPr>
              <a:t>l</a:t>
            </a:r>
            <a:r>
              <a:rPr dirty="0" sz="500" spc="-45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dirty="0" sz="500" spc="-50">
                <a:solidFill>
                  <a:srgbClr val="252525"/>
                </a:solidFill>
                <a:latin typeface="Arial"/>
                <a:cs typeface="Arial"/>
              </a:rPr>
              <a:t>n</a:t>
            </a:r>
            <a:r>
              <a:rPr dirty="0" sz="500" spc="-45">
                <a:solidFill>
                  <a:srgbClr val="252525"/>
                </a:solidFill>
                <a:latin typeface="Arial"/>
                <a:cs typeface="Arial"/>
              </a:rPr>
              <a:t>g</a:t>
            </a:r>
            <a:r>
              <a:rPr dirty="0" sz="500" spc="-25">
                <a:solidFill>
                  <a:srgbClr val="252525"/>
                </a:solidFill>
                <a:latin typeface="Arial"/>
                <a:cs typeface="Arial"/>
              </a:rPr>
              <a:t>t</a:t>
            </a:r>
            <a:r>
              <a:rPr dirty="0" sz="500" spc="-5">
                <a:solidFill>
                  <a:srgbClr val="252525"/>
                </a:solidFill>
                <a:latin typeface="Arial"/>
                <a:cs typeface="Arial"/>
              </a:rPr>
              <a:t>h</a:t>
            </a:r>
            <a:endParaRPr sz="5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722019" y="4165138"/>
            <a:ext cx="57785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">
                <a:solidFill>
                  <a:srgbClr val="252525"/>
                </a:solidFill>
                <a:latin typeface="Arial"/>
                <a:cs typeface="Arial"/>
              </a:rPr>
              <a:t>0</a:t>
            </a:r>
            <a:endParaRPr sz="45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722019" y="3977483"/>
            <a:ext cx="57785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">
                <a:solidFill>
                  <a:srgbClr val="252525"/>
                </a:solidFill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722019" y="3789857"/>
            <a:ext cx="57785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">
                <a:solidFill>
                  <a:srgbClr val="252525"/>
                </a:solidFill>
                <a:latin typeface="Arial"/>
                <a:cs typeface="Arial"/>
              </a:rPr>
              <a:t>2</a:t>
            </a:r>
            <a:endParaRPr sz="4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629385" y="3839538"/>
            <a:ext cx="95885" cy="303530"/>
          </a:xfrm>
          <a:prstGeom prst="rect">
            <a:avLst/>
          </a:prstGeom>
        </p:spPr>
        <p:txBody>
          <a:bodyPr wrap="square" lIns="0" tIns="571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500" spc="-35">
                <a:solidFill>
                  <a:srgbClr val="252525"/>
                </a:solidFill>
                <a:latin typeface="Arial"/>
                <a:cs typeface="Arial"/>
              </a:rPr>
              <a:t>petal_width</a:t>
            </a:r>
            <a:endParaRPr sz="5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819938" y="3725013"/>
            <a:ext cx="486399" cy="4902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806711" y="3711603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517019"/>
                </a:moveTo>
                <a:lnTo>
                  <a:pt x="0" y="517019"/>
                </a:lnTo>
                <a:lnTo>
                  <a:pt x="0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806711" y="422862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4" h="0">
                <a:moveTo>
                  <a:pt x="0" y="0"/>
                </a:moveTo>
                <a:lnTo>
                  <a:pt x="0" y="0"/>
                </a:lnTo>
                <a:lnTo>
                  <a:pt x="513438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6504194" y="4240111"/>
            <a:ext cx="57785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">
                <a:solidFill>
                  <a:srgbClr val="252525"/>
                </a:solidFill>
                <a:latin typeface="Arial"/>
                <a:cs typeface="Arial"/>
              </a:rPr>
              <a:t>2</a:t>
            </a:r>
            <a:endParaRPr sz="4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876077" y="4240111"/>
            <a:ext cx="57785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">
                <a:solidFill>
                  <a:srgbClr val="252525"/>
                </a:solidFill>
                <a:latin typeface="Arial"/>
                <a:cs typeface="Arial"/>
              </a:rPr>
              <a:t>4</a:t>
            </a:r>
            <a:endParaRPr sz="4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576462" y="4313951"/>
            <a:ext cx="315595" cy="1009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-40">
                <a:solidFill>
                  <a:srgbClr val="252525"/>
                </a:solidFill>
                <a:latin typeface="Arial"/>
                <a:cs typeface="Arial"/>
              </a:rPr>
              <a:t>s</a:t>
            </a:r>
            <a:r>
              <a:rPr dirty="0" sz="500" spc="-5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dirty="0" sz="500" spc="-45">
                <a:solidFill>
                  <a:srgbClr val="252525"/>
                </a:solidFill>
                <a:latin typeface="Arial"/>
                <a:cs typeface="Arial"/>
              </a:rPr>
              <a:t>p</a:t>
            </a:r>
            <a:r>
              <a:rPr dirty="0" sz="500" spc="-5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dirty="0" sz="500" spc="-20">
                <a:solidFill>
                  <a:srgbClr val="252525"/>
                </a:solidFill>
                <a:latin typeface="Arial"/>
                <a:cs typeface="Arial"/>
              </a:rPr>
              <a:t>l</a:t>
            </a:r>
            <a:r>
              <a:rPr dirty="0" sz="500" spc="-45">
                <a:solidFill>
                  <a:srgbClr val="252525"/>
                </a:solidFill>
                <a:latin typeface="Arial"/>
                <a:cs typeface="Arial"/>
              </a:rPr>
              <a:t>_</a:t>
            </a:r>
            <a:r>
              <a:rPr dirty="0" sz="500" spc="-60">
                <a:solidFill>
                  <a:srgbClr val="252525"/>
                </a:solidFill>
                <a:latin typeface="Arial"/>
                <a:cs typeface="Arial"/>
              </a:rPr>
              <a:t>w</a:t>
            </a:r>
            <a:r>
              <a:rPr dirty="0" sz="500" spc="-20">
                <a:solidFill>
                  <a:srgbClr val="252525"/>
                </a:solidFill>
                <a:latin typeface="Arial"/>
                <a:cs typeface="Arial"/>
              </a:rPr>
              <a:t>i</a:t>
            </a:r>
            <a:r>
              <a:rPr dirty="0" sz="500" spc="-45">
                <a:solidFill>
                  <a:srgbClr val="252525"/>
                </a:solidFill>
                <a:latin typeface="Arial"/>
                <a:cs typeface="Arial"/>
              </a:rPr>
              <a:t>d</a:t>
            </a:r>
            <a:r>
              <a:rPr dirty="0" sz="500" spc="-30">
                <a:solidFill>
                  <a:srgbClr val="252525"/>
                </a:solidFill>
                <a:latin typeface="Arial"/>
                <a:cs typeface="Arial"/>
              </a:rPr>
              <a:t>t</a:t>
            </a:r>
            <a:r>
              <a:rPr dirty="0" sz="500" spc="-5">
                <a:solidFill>
                  <a:srgbClr val="252525"/>
                </a:solidFill>
                <a:latin typeface="Arial"/>
                <a:cs typeface="Arial"/>
              </a:rPr>
              <a:t>h</a:t>
            </a:r>
            <a:endParaRPr sz="5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512653" y="3725013"/>
            <a:ext cx="486387" cy="490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568530" y="4137718"/>
            <a:ext cx="40005" cy="40640"/>
          </a:xfrm>
          <a:custGeom>
            <a:avLst/>
            <a:gdLst/>
            <a:ahLst/>
            <a:cxnLst/>
            <a:rect l="l" t="t" r="r" b="b"/>
            <a:pathLst>
              <a:path w="40004" h="40639">
                <a:moveTo>
                  <a:pt x="25502" y="0"/>
                </a:moveTo>
                <a:lnTo>
                  <a:pt x="14671" y="0"/>
                </a:lnTo>
                <a:lnTo>
                  <a:pt x="9570" y="2131"/>
                </a:lnTo>
                <a:lnTo>
                  <a:pt x="5559" y="6114"/>
                </a:lnTo>
                <a:lnTo>
                  <a:pt x="2177" y="9530"/>
                </a:lnTo>
                <a:lnTo>
                  <a:pt x="0" y="14654"/>
                </a:lnTo>
                <a:lnTo>
                  <a:pt x="0" y="25462"/>
                </a:lnTo>
                <a:lnTo>
                  <a:pt x="2177" y="30586"/>
                </a:lnTo>
                <a:lnTo>
                  <a:pt x="5559" y="34425"/>
                </a:lnTo>
                <a:lnTo>
                  <a:pt x="9570" y="37984"/>
                </a:lnTo>
                <a:lnTo>
                  <a:pt x="14671" y="40116"/>
                </a:lnTo>
                <a:lnTo>
                  <a:pt x="25502" y="40116"/>
                </a:lnTo>
                <a:lnTo>
                  <a:pt x="30603" y="37984"/>
                </a:lnTo>
                <a:lnTo>
                  <a:pt x="34041" y="34425"/>
                </a:lnTo>
                <a:lnTo>
                  <a:pt x="37881" y="30586"/>
                </a:lnTo>
                <a:lnTo>
                  <a:pt x="40002" y="25462"/>
                </a:lnTo>
                <a:lnTo>
                  <a:pt x="40002" y="14654"/>
                </a:lnTo>
                <a:lnTo>
                  <a:pt x="37881" y="9530"/>
                </a:lnTo>
                <a:lnTo>
                  <a:pt x="34041" y="6114"/>
                </a:lnTo>
                <a:lnTo>
                  <a:pt x="30603" y="2131"/>
                </a:lnTo>
                <a:lnTo>
                  <a:pt x="25502" y="0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499300" y="3711603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517019"/>
                </a:moveTo>
                <a:lnTo>
                  <a:pt x="0" y="517019"/>
                </a:lnTo>
                <a:lnTo>
                  <a:pt x="0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499300" y="4228623"/>
            <a:ext cx="513080" cy="0"/>
          </a:xfrm>
          <a:custGeom>
            <a:avLst/>
            <a:gdLst/>
            <a:ahLst/>
            <a:cxnLst/>
            <a:rect l="l" t="t" r="r" b="b"/>
            <a:pathLst>
              <a:path w="513079" h="0">
                <a:moveTo>
                  <a:pt x="0" y="0"/>
                </a:moveTo>
                <a:lnTo>
                  <a:pt x="0" y="0"/>
                </a:lnTo>
                <a:lnTo>
                  <a:pt x="512979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7263490" y="4235372"/>
            <a:ext cx="324485" cy="1797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35"/>
              </a:spcBef>
            </a:pPr>
            <a:r>
              <a:rPr dirty="0" sz="450" spc="-25">
                <a:solidFill>
                  <a:srgbClr val="252525"/>
                </a:solidFill>
                <a:latin typeface="Arial"/>
                <a:cs typeface="Arial"/>
              </a:rPr>
              <a:t>2.5       </a:t>
            </a:r>
            <a:r>
              <a:rPr dirty="0" sz="450" spc="15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450" spc="-25">
                <a:solidFill>
                  <a:srgbClr val="252525"/>
                </a:solidFill>
                <a:latin typeface="Arial"/>
                <a:cs typeface="Arial"/>
              </a:rPr>
              <a:t>5.0</a:t>
            </a:r>
            <a:endParaRPr sz="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500" spc="-35">
                <a:solidFill>
                  <a:srgbClr val="252525"/>
                </a:solidFill>
                <a:latin typeface="Arial"/>
                <a:cs typeface="Arial"/>
              </a:rPr>
              <a:t>petal_length</a:t>
            </a:r>
            <a:endParaRPr sz="5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05184" y="3725013"/>
            <a:ext cx="485986" cy="490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191430" y="3711603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517019"/>
                </a:moveTo>
                <a:lnTo>
                  <a:pt x="0" y="517019"/>
                </a:lnTo>
                <a:lnTo>
                  <a:pt x="0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191430" y="422862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 h="0">
                <a:moveTo>
                  <a:pt x="0" y="0"/>
                </a:moveTo>
                <a:lnTo>
                  <a:pt x="0" y="0"/>
                </a:lnTo>
                <a:lnTo>
                  <a:pt x="513552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7870859" y="4240111"/>
            <a:ext cx="57785" cy="94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" spc="-5">
                <a:solidFill>
                  <a:srgbClr val="252525"/>
                </a:solidFill>
                <a:latin typeface="Arial"/>
                <a:cs typeface="Arial"/>
              </a:rPr>
              <a:t>0</a:t>
            </a:r>
            <a:endParaRPr sz="45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968573" y="4235372"/>
            <a:ext cx="331470" cy="17970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35"/>
              </a:spcBef>
            </a:pPr>
            <a:r>
              <a:rPr dirty="0" sz="450" spc="-5">
                <a:solidFill>
                  <a:srgbClr val="252525"/>
                </a:solidFill>
                <a:latin typeface="Arial"/>
                <a:cs typeface="Arial"/>
              </a:rPr>
              <a:t>2</a:t>
            </a:r>
            <a:endParaRPr sz="450">
              <a:latin typeface="Arial"/>
              <a:cs typeface="Arial"/>
            </a:endParaRPr>
          </a:p>
          <a:p>
            <a:pPr algn="r" marR="32384">
              <a:lnSpc>
                <a:spcPct val="100000"/>
              </a:lnSpc>
              <a:spcBef>
                <a:spcPts val="35"/>
              </a:spcBef>
            </a:pPr>
            <a:r>
              <a:rPr dirty="0" sz="500" spc="-50">
                <a:solidFill>
                  <a:srgbClr val="252525"/>
                </a:solidFill>
                <a:latin typeface="Arial"/>
                <a:cs typeface="Arial"/>
              </a:rPr>
              <a:t>p</a:t>
            </a:r>
            <a:r>
              <a:rPr dirty="0" sz="500" spc="-45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dirty="0" sz="500" spc="-25">
                <a:solidFill>
                  <a:srgbClr val="252525"/>
                </a:solidFill>
                <a:latin typeface="Arial"/>
                <a:cs typeface="Arial"/>
              </a:rPr>
              <a:t>t</a:t>
            </a:r>
            <a:r>
              <a:rPr dirty="0" sz="500" spc="-5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dirty="0" sz="500" spc="-20">
                <a:solidFill>
                  <a:srgbClr val="252525"/>
                </a:solidFill>
                <a:latin typeface="Arial"/>
                <a:cs typeface="Arial"/>
              </a:rPr>
              <a:t>l</a:t>
            </a:r>
            <a:r>
              <a:rPr dirty="0" sz="500" spc="-45">
                <a:solidFill>
                  <a:srgbClr val="252525"/>
                </a:solidFill>
                <a:latin typeface="Arial"/>
                <a:cs typeface="Arial"/>
              </a:rPr>
              <a:t>_</a:t>
            </a:r>
            <a:r>
              <a:rPr dirty="0" sz="500" spc="-60">
                <a:solidFill>
                  <a:srgbClr val="252525"/>
                </a:solidFill>
                <a:latin typeface="Arial"/>
                <a:cs typeface="Arial"/>
              </a:rPr>
              <a:t>w</a:t>
            </a:r>
            <a:r>
              <a:rPr dirty="0" sz="500" spc="-20">
                <a:solidFill>
                  <a:srgbClr val="252525"/>
                </a:solidFill>
                <a:latin typeface="Arial"/>
                <a:cs typeface="Arial"/>
              </a:rPr>
              <a:t>i</a:t>
            </a:r>
            <a:r>
              <a:rPr dirty="0" sz="500" spc="-45">
                <a:solidFill>
                  <a:srgbClr val="252525"/>
                </a:solidFill>
                <a:latin typeface="Arial"/>
                <a:cs typeface="Arial"/>
              </a:rPr>
              <a:t>d</a:t>
            </a:r>
            <a:r>
              <a:rPr dirty="0" sz="500" spc="-25">
                <a:solidFill>
                  <a:srgbClr val="252525"/>
                </a:solidFill>
                <a:latin typeface="Arial"/>
                <a:cs typeface="Arial"/>
              </a:rPr>
              <a:t>t</a:t>
            </a:r>
            <a:r>
              <a:rPr dirty="0" sz="500" spc="-5">
                <a:solidFill>
                  <a:srgbClr val="252525"/>
                </a:solidFill>
                <a:latin typeface="Arial"/>
                <a:cs typeface="Arial"/>
              </a:rPr>
              <a:t>h</a:t>
            </a:r>
            <a:endParaRPr sz="5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883961" y="3711603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517019"/>
                </a:moveTo>
                <a:lnTo>
                  <a:pt x="0" y="517019"/>
                </a:lnTo>
                <a:lnTo>
                  <a:pt x="0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883961" y="4228623"/>
            <a:ext cx="513715" cy="0"/>
          </a:xfrm>
          <a:custGeom>
            <a:avLst/>
            <a:gdLst/>
            <a:ahLst/>
            <a:cxnLst/>
            <a:rect l="l" t="t" r="r" b="b"/>
            <a:pathLst>
              <a:path w="513715" h="0">
                <a:moveTo>
                  <a:pt x="0" y="0"/>
                </a:moveTo>
                <a:lnTo>
                  <a:pt x="0" y="0"/>
                </a:lnTo>
                <a:lnTo>
                  <a:pt x="513609" y="0"/>
                </a:lnTo>
              </a:path>
            </a:pathLst>
          </a:custGeom>
          <a:ln w="682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840283" y="1838663"/>
            <a:ext cx="445881" cy="3405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532826" y="2383277"/>
            <a:ext cx="445869" cy="4789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247593" y="3078789"/>
            <a:ext cx="0" cy="466725"/>
          </a:xfrm>
          <a:custGeom>
            <a:avLst/>
            <a:gdLst/>
            <a:ahLst/>
            <a:cxnLst/>
            <a:rect l="l" t="t" r="r" b="b"/>
            <a:pathLst>
              <a:path w="0" h="466725">
                <a:moveTo>
                  <a:pt x="0" y="0"/>
                </a:moveTo>
                <a:lnTo>
                  <a:pt x="0" y="466673"/>
                </a:lnTo>
              </a:path>
            </a:pathLst>
          </a:custGeom>
          <a:ln w="44357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292123" y="3381441"/>
            <a:ext cx="0" cy="164465"/>
          </a:xfrm>
          <a:custGeom>
            <a:avLst/>
            <a:gdLst/>
            <a:ahLst/>
            <a:cxnLst/>
            <a:rect l="l" t="t" r="r" b="b"/>
            <a:pathLst>
              <a:path w="0" h="164464">
                <a:moveTo>
                  <a:pt x="0" y="0"/>
                </a:moveTo>
                <a:lnTo>
                  <a:pt x="0" y="164020"/>
                </a:lnTo>
              </a:path>
            </a:pathLst>
          </a:custGeom>
          <a:ln w="44701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358831" y="3507580"/>
            <a:ext cx="45085" cy="38100"/>
          </a:xfrm>
          <a:custGeom>
            <a:avLst/>
            <a:gdLst/>
            <a:ahLst/>
            <a:cxnLst/>
            <a:rect l="l" t="t" r="r" b="b"/>
            <a:pathLst>
              <a:path w="45084" h="38100">
                <a:moveTo>
                  <a:pt x="0" y="37881"/>
                </a:moveTo>
                <a:lnTo>
                  <a:pt x="44816" y="37881"/>
                </a:lnTo>
                <a:lnTo>
                  <a:pt x="44816" y="0"/>
                </a:lnTo>
                <a:lnTo>
                  <a:pt x="0" y="0"/>
                </a:lnTo>
                <a:lnTo>
                  <a:pt x="0" y="37881"/>
                </a:lnTo>
                <a:close/>
              </a:path>
            </a:pathLst>
          </a:custGeom>
          <a:solidFill>
            <a:srgbClr val="0075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425998" y="3444711"/>
            <a:ext cx="0" cy="100965"/>
          </a:xfrm>
          <a:custGeom>
            <a:avLst/>
            <a:gdLst/>
            <a:ahLst/>
            <a:cxnLst/>
            <a:rect l="l" t="t" r="r" b="b"/>
            <a:pathLst>
              <a:path w="0" h="100964">
                <a:moveTo>
                  <a:pt x="0" y="0"/>
                </a:moveTo>
                <a:lnTo>
                  <a:pt x="0" y="100750"/>
                </a:lnTo>
              </a:path>
            </a:pathLst>
          </a:custGeom>
          <a:ln w="44701">
            <a:solidFill>
              <a:srgbClr val="0075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470528" y="3230316"/>
            <a:ext cx="0" cy="315595"/>
          </a:xfrm>
          <a:custGeom>
            <a:avLst/>
            <a:gdLst/>
            <a:ahLst/>
            <a:cxnLst/>
            <a:rect l="l" t="t" r="r" b="b"/>
            <a:pathLst>
              <a:path w="0" h="315595">
                <a:moveTo>
                  <a:pt x="0" y="0"/>
                </a:moveTo>
                <a:lnTo>
                  <a:pt x="0" y="315146"/>
                </a:lnTo>
              </a:path>
            </a:pathLst>
          </a:custGeom>
          <a:ln w="44357">
            <a:solidFill>
              <a:srgbClr val="0075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448349" y="3179940"/>
            <a:ext cx="223049" cy="3655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939952" y="3711603"/>
            <a:ext cx="0" cy="517525"/>
          </a:xfrm>
          <a:custGeom>
            <a:avLst/>
            <a:gdLst/>
            <a:ahLst/>
            <a:cxnLst/>
            <a:rect l="l" t="t" r="r" b="b"/>
            <a:pathLst>
              <a:path w="0" h="517525">
                <a:moveTo>
                  <a:pt x="0" y="0"/>
                </a:moveTo>
                <a:lnTo>
                  <a:pt x="0" y="517019"/>
                </a:lnTo>
              </a:path>
            </a:pathLst>
          </a:custGeom>
          <a:ln w="44816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984769" y="4127901"/>
            <a:ext cx="0" cy="100965"/>
          </a:xfrm>
          <a:custGeom>
            <a:avLst/>
            <a:gdLst/>
            <a:ahLst/>
            <a:cxnLst/>
            <a:rect l="l" t="t" r="r" b="b"/>
            <a:pathLst>
              <a:path w="0" h="100964">
                <a:moveTo>
                  <a:pt x="0" y="0"/>
                </a:moveTo>
                <a:lnTo>
                  <a:pt x="0" y="100721"/>
                </a:lnTo>
              </a:path>
            </a:pathLst>
          </a:custGeom>
          <a:ln w="44816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007177" y="4216106"/>
            <a:ext cx="44450" cy="12700"/>
          </a:xfrm>
          <a:custGeom>
            <a:avLst/>
            <a:gdLst/>
            <a:ahLst/>
            <a:cxnLst/>
            <a:rect l="l" t="t" r="r" b="b"/>
            <a:pathLst>
              <a:path w="44450" h="12700">
                <a:moveTo>
                  <a:pt x="0" y="12516"/>
                </a:moveTo>
                <a:lnTo>
                  <a:pt x="44243" y="12516"/>
                </a:lnTo>
                <a:lnTo>
                  <a:pt x="44243" y="0"/>
                </a:lnTo>
                <a:lnTo>
                  <a:pt x="0" y="0"/>
                </a:lnTo>
                <a:lnTo>
                  <a:pt x="0" y="12516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073828" y="4140274"/>
            <a:ext cx="0" cy="88900"/>
          </a:xfrm>
          <a:custGeom>
            <a:avLst/>
            <a:gdLst/>
            <a:ahLst/>
            <a:cxnLst/>
            <a:rect l="l" t="t" r="r" b="b"/>
            <a:pathLst>
              <a:path w="0" h="88900">
                <a:moveTo>
                  <a:pt x="0" y="0"/>
                </a:moveTo>
                <a:lnTo>
                  <a:pt x="0" y="88348"/>
                </a:lnTo>
              </a:path>
            </a:pathLst>
          </a:custGeom>
          <a:ln w="44816">
            <a:solidFill>
              <a:srgbClr val="0075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118443" y="4127901"/>
            <a:ext cx="0" cy="100965"/>
          </a:xfrm>
          <a:custGeom>
            <a:avLst/>
            <a:gdLst/>
            <a:ahLst/>
            <a:cxnLst/>
            <a:rect l="l" t="t" r="r" b="b"/>
            <a:pathLst>
              <a:path w="0" h="100964">
                <a:moveTo>
                  <a:pt x="0" y="0"/>
                </a:moveTo>
                <a:lnTo>
                  <a:pt x="0" y="100721"/>
                </a:lnTo>
              </a:path>
            </a:pathLst>
          </a:custGeom>
          <a:ln w="44415">
            <a:solidFill>
              <a:srgbClr val="0075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162973" y="3850178"/>
            <a:ext cx="0" cy="378460"/>
          </a:xfrm>
          <a:custGeom>
            <a:avLst/>
            <a:gdLst/>
            <a:ahLst/>
            <a:cxnLst/>
            <a:rect l="l" t="t" r="r" b="b"/>
            <a:pathLst>
              <a:path w="0" h="378460">
                <a:moveTo>
                  <a:pt x="0" y="0"/>
                </a:moveTo>
                <a:lnTo>
                  <a:pt x="0" y="378444"/>
                </a:lnTo>
              </a:path>
            </a:pathLst>
          </a:custGeom>
          <a:ln w="44644">
            <a:solidFill>
              <a:srgbClr val="00751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185295" y="4178265"/>
            <a:ext cx="45085" cy="50800"/>
          </a:xfrm>
          <a:custGeom>
            <a:avLst/>
            <a:gdLst/>
            <a:ahLst/>
            <a:cxnLst/>
            <a:rect l="l" t="t" r="r" b="b"/>
            <a:pathLst>
              <a:path w="45084" h="50800">
                <a:moveTo>
                  <a:pt x="0" y="50358"/>
                </a:moveTo>
                <a:lnTo>
                  <a:pt x="44816" y="50358"/>
                </a:lnTo>
                <a:lnTo>
                  <a:pt x="44816" y="0"/>
                </a:lnTo>
                <a:lnTo>
                  <a:pt x="0" y="0"/>
                </a:lnTo>
                <a:lnTo>
                  <a:pt x="0" y="50358"/>
                </a:lnTo>
                <a:close/>
              </a:path>
            </a:pathLst>
          </a:custGeom>
          <a:solidFill>
            <a:srgbClr val="0075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230111" y="4216106"/>
            <a:ext cx="44450" cy="12700"/>
          </a:xfrm>
          <a:custGeom>
            <a:avLst/>
            <a:gdLst/>
            <a:ahLst/>
            <a:cxnLst/>
            <a:rect l="l" t="t" r="r" b="b"/>
            <a:pathLst>
              <a:path w="44450" h="12700">
                <a:moveTo>
                  <a:pt x="0" y="12516"/>
                </a:moveTo>
                <a:lnTo>
                  <a:pt x="44415" y="12516"/>
                </a:lnTo>
                <a:lnTo>
                  <a:pt x="44415" y="0"/>
                </a:lnTo>
                <a:lnTo>
                  <a:pt x="0" y="0"/>
                </a:lnTo>
                <a:lnTo>
                  <a:pt x="0" y="12516"/>
                </a:lnTo>
                <a:close/>
              </a:path>
            </a:pathLst>
          </a:custGeom>
          <a:solidFill>
            <a:srgbClr val="0075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140651" y="3812353"/>
            <a:ext cx="45085" cy="38100"/>
          </a:xfrm>
          <a:custGeom>
            <a:avLst/>
            <a:gdLst/>
            <a:ahLst/>
            <a:cxnLst/>
            <a:rect l="l" t="t" r="r" b="b"/>
            <a:pathLst>
              <a:path w="45084" h="38100">
                <a:moveTo>
                  <a:pt x="0" y="37824"/>
                </a:moveTo>
                <a:lnTo>
                  <a:pt x="44644" y="37824"/>
                </a:lnTo>
                <a:lnTo>
                  <a:pt x="44644" y="0"/>
                </a:lnTo>
                <a:lnTo>
                  <a:pt x="0" y="0"/>
                </a:lnTo>
                <a:lnTo>
                  <a:pt x="0" y="37824"/>
                </a:lnTo>
                <a:close/>
              </a:path>
            </a:pathLst>
          </a:custGeom>
          <a:solidFill>
            <a:srgbClr val="8B0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185295" y="4152796"/>
            <a:ext cx="45085" cy="26034"/>
          </a:xfrm>
          <a:custGeom>
            <a:avLst/>
            <a:gdLst/>
            <a:ahLst/>
            <a:cxnLst/>
            <a:rect l="l" t="t" r="r" b="b"/>
            <a:pathLst>
              <a:path w="45084" h="26035">
                <a:moveTo>
                  <a:pt x="0" y="25468"/>
                </a:moveTo>
                <a:lnTo>
                  <a:pt x="44816" y="25468"/>
                </a:lnTo>
                <a:lnTo>
                  <a:pt x="44816" y="0"/>
                </a:lnTo>
                <a:lnTo>
                  <a:pt x="0" y="0"/>
                </a:lnTo>
                <a:lnTo>
                  <a:pt x="0" y="25468"/>
                </a:lnTo>
                <a:close/>
              </a:path>
            </a:pathLst>
          </a:custGeom>
          <a:solidFill>
            <a:srgbClr val="8B0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252319" y="3938401"/>
            <a:ext cx="0" cy="278130"/>
          </a:xfrm>
          <a:custGeom>
            <a:avLst/>
            <a:gdLst/>
            <a:ahLst/>
            <a:cxnLst/>
            <a:rect l="l" t="t" r="r" b="b"/>
            <a:pathLst>
              <a:path w="0" h="278129">
                <a:moveTo>
                  <a:pt x="0" y="0"/>
                </a:moveTo>
                <a:lnTo>
                  <a:pt x="0" y="277705"/>
                </a:lnTo>
              </a:path>
            </a:pathLst>
          </a:custGeom>
          <a:ln w="44415">
            <a:solidFill>
              <a:srgbClr val="8B0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296849" y="4114955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3668"/>
                </a:lnTo>
              </a:path>
            </a:pathLst>
          </a:custGeom>
          <a:ln w="44644">
            <a:solidFill>
              <a:srgbClr val="8B0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341378" y="4052068"/>
            <a:ext cx="0" cy="177165"/>
          </a:xfrm>
          <a:custGeom>
            <a:avLst/>
            <a:gdLst/>
            <a:ahLst/>
            <a:cxnLst/>
            <a:rect l="l" t="t" r="r" b="b"/>
            <a:pathLst>
              <a:path w="0" h="177164">
                <a:moveTo>
                  <a:pt x="0" y="0"/>
                </a:moveTo>
                <a:lnTo>
                  <a:pt x="0" y="176554"/>
                </a:lnTo>
              </a:path>
            </a:pathLst>
          </a:custGeom>
          <a:ln w="44415">
            <a:solidFill>
              <a:srgbClr val="8B0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 txBox="1"/>
          <p:nvPr/>
        </p:nvSpPr>
        <p:spPr>
          <a:xfrm>
            <a:off x="8065483" y="2842957"/>
            <a:ext cx="320675" cy="344170"/>
          </a:xfrm>
          <a:prstGeom prst="rect">
            <a:avLst/>
          </a:prstGeom>
        </p:spPr>
        <p:txBody>
          <a:bodyPr wrap="square" lIns="0" tIns="26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dirty="0" sz="400" spc="-20">
                <a:solidFill>
                  <a:srgbClr val="252525"/>
                </a:solidFill>
                <a:latin typeface="Arial"/>
                <a:cs typeface="Arial"/>
              </a:rPr>
              <a:t>species</a:t>
            </a:r>
            <a:endParaRPr sz="400">
              <a:latin typeface="Arial"/>
              <a:cs typeface="Arial"/>
            </a:endParaRPr>
          </a:p>
          <a:p>
            <a:pPr marL="13335" marR="5080">
              <a:lnSpc>
                <a:spcPct val="118200"/>
              </a:lnSpc>
            </a:pPr>
            <a:r>
              <a:rPr dirty="0" sz="450" spc="-30">
                <a:solidFill>
                  <a:srgbClr val="252525"/>
                </a:solidFill>
                <a:latin typeface="Arial"/>
                <a:cs typeface="Arial"/>
              </a:rPr>
              <a:t>Iris-setosa  </a:t>
            </a:r>
            <a:r>
              <a:rPr dirty="0" sz="450" spc="-20">
                <a:solidFill>
                  <a:srgbClr val="252525"/>
                </a:solidFill>
                <a:latin typeface="Arial"/>
                <a:cs typeface="Arial"/>
              </a:rPr>
              <a:t>I</a:t>
            </a:r>
            <a:r>
              <a:rPr dirty="0" sz="450" spc="-25">
                <a:solidFill>
                  <a:srgbClr val="252525"/>
                </a:solidFill>
                <a:latin typeface="Arial"/>
                <a:cs typeface="Arial"/>
              </a:rPr>
              <a:t>r</a:t>
            </a:r>
            <a:r>
              <a:rPr dirty="0" sz="450" spc="-20">
                <a:solidFill>
                  <a:srgbClr val="252525"/>
                </a:solidFill>
                <a:latin typeface="Arial"/>
                <a:cs typeface="Arial"/>
              </a:rPr>
              <a:t>i</a:t>
            </a:r>
            <a:r>
              <a:rPr dirty="0" sz="450" spc="-35">
                <a:solidFill>
                  <a:srgbClr val="252525"/>
                </a:solidFill>
                <a:latin typeface="Arial"/>
                <a:cs typeface="Arial"/>
              </a:rPr>
              <a:t>s</a:t>
            </a:r>
            <a:r>
              <a:rPr dirty="0" sz="450" spc="-25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dirty="0" sz="450" spc="-35">
                <a:solidFill>
                  <a:srgbClr val="252525"/>
                </a:solidFill>
                <a:latin typeface="Arial"/>
                <a:cs typeface="Arial"/>
              </a:rPr>
              <a:t>v</a:t>
            </a:r>
            <a:r>
              <a:rPr dirty="0" sz="450" spc="-45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dirty="0" sz="450" spc="-25">
                <a:solidFill>
                  <a:srgbClr val="252525"/>
                </a:solidFill>
                <a:latin typeface="Arial"/>
                <a:cs typeface="Arial"/>
              </a:rPr>
              <a:t>r</a:t>
            </a:r>
            <a:r>
              <a:rPr dirty="0" sz="450" spc="-35">
                <a:solidFill>
                  <a:srgbClr val="252525"/>
                </a:solidFill>
                <a:latin typeface="Arial"/>
                <a:cs typeface="Arial"/>
              </a:rPr>
              <a:t>s</a:t>
            </a:r>
            <a:r>
              <a:rPr dirty="0" sz="450" spc="-25">
                <a:solidFill>
                  <a:srgbClr val="252525"/>
                </a:solidFill>
                <a:latin typeface="Arial"/>
                <a:cs typeface="Arial"/>
              </a:rPr>
              <a:t>i</a:t>
            </a:r>
            <a:r>
              <a:rPr dirty="0" sz="450" spc="-35">
                <a:solidFill>
                  <a:srgbClr val="252525"/>
                </a:solidFill>
                <a:latin typeface="Arial"/>
                <a:cs typeface="Arial"/>
              </a:rPr>
              <a:t>c</a:t>
            </a:r>
            <a:r>
              <a:rPr dirty="0" sz="450" spc="-45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dirty="0" sz="450" spc="-20">
                <a:solidFill>
                  <a:srgbClr val="252525"/>
                </a:solidFill>
                <a:latin typeface="Arial"/>
                <a:cs typeface="Arial"/>
              </a:rPr>
              <a:t>l</a:t>
            </a:r>
            <a:r>
              <a:rPr dirty="0" sz="450" spc="-45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dirty="0" sz="450">
                <a:solidFill>
                  <a:srgbClr val="252525"/>
                </a:solidFill>
                <a:latin typeface="Arial"/>
                <a:cs typeface="Arial"/>
              </a:rPr>
              <a:t>r  </a:t>
            </a:r>
            <a:r>
              <a:rPr dirty="0" sz="450" spc="-25">
                <a:solidFill>
                  <a:srgbClr val="252525"/>
                </a:solidFill>
                <a:latin typeface="Arial"/>
                <a:cs typeface="Arial"/>
              </a:rPr>
              <a:t>Iris-virginica</a:t>
            </a:r>
            <a:endParaRPr sz="45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8798814" y="4872230"/>
            <a:ext cx="233679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100</a:t>
            </a:fld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09800" y="2161032"/>
            <a:ext cx="4724400" cy="821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2111705"/>
            <a:ext cx="384111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635" b="1">
                <a:solidFill>
                  <a:srgbClr val="FFFFFF"/>
                </a:solidFill>
                <a:latin typeface="Arial Narrow"/>
                <a:cs typeface="Arial Narrow"/>
              </a:rPr>
              <a:t>Jupyter</a:t>
            </a:r>
            <a:r>
              <a:rPr dirty="0" sz="6000" spc="-790" b="1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dirty="0" sz="6000" spc="-830" b="1">
                <a:solidFill>
                  <a:srgbClr val="FFFFFF"/>
                </a:solidFill>
                <a:latin typeface="Arial Narrow"/>
                <a:cs typeface="Arial Narrow"/>
              </a:rPr>
              <a:t>Notebook</a:t>
            </a:r>
            <a:endParaRPr sz="60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0"/>
            <a:ext cx="4419600" cy="4759960"/>
          </a:xfrm>
          <a:custGeom>
            <a:avLst/>
            <a:gdLst/>
            <a:ahLst/>
            <a:cxnLst/>
            <a:rect l="l" t="t" r="r" b="b"/>
            <a:pathLst>
              <a:path w="4419600" h="4759960">
                <a:moveTo>
                  <a:pt x="0" y="4759452"/>
                </a:moveTo>
                <a:lnTo>
                  <a:pt x="4419600" y="4759452"/>
                </a:lnTo>
                <a:lnTo>
                  <a:pt x="4419600" y="0"/>
                </a:lnTo>
                <a:lnTo>
                  <a:pt x="0" y="0"/>
                </a:lnTo>
                <a:lnTo>
                  <a:pt x="0" y="4759452"/>
                </a:lnTo>
                <a:close/>
              </a:path>
            </a:pathLst>
          </a:custGeom>
          <a:solidFill>
            <a:srgbClr val="E0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2976" y="1068070"/>
            <a:ext cx="379031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14" b="1">
                <a:solidFill>
                  <a:srgbClr val="84ADAF"/>
                </a:solidFill>
                <a:latin typeface="Calibri"/>
                <a:cs typeface="Calibri"/>
              </a:rPr>
              <a:t>Polyglot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analysis</a:t>
            </a:r>
            <a:r>
              <a:rPr dirty="0" sz="1800" spc="-7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environment—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blends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multiple</a:t>
            </a:r>
            <a:r>
              <a:rPr dirty="0" sz="1800" spc="-4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languages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91922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90"/>
              <a:t>Introduction </a:t>
            </a:r>
            <a:r>
              <a:rPr dirty="0" spc="-190"/>
              <a:t>to</a:t>
            </a:r>
            <a:r>
              <a:rPr dirty="0" spc="-570"/>
              <a:t> </a:t>
            </a:r>
            <a:r>
              <a:rPr dirty="0" spc="-340"/>
              <a:t>Jupyter </a:t>
            </a:r>
            <a:r>
              <a:rPr dirty="0" spc="-445"/>
              <a:t>Notebook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01817" y="4444085"/>
            <a:ext cx="122936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30">
                <a:solidFill>
                  <a:srgbClr val="84ADAF"/>
                </a:solidFill>
                <a:latin typeface="Calibri"/>
                <a:cs typeface="Calibri"/>
              </a:rPr>
              <a:t>Source:</a:t>
            </a:r>
            <a:r>
              <a:rPr dirty="0" sz="800" spc="-3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u="sng" sz="800" spc="15">
                <a:solidFill>
                  <a:srgbClr val="D0692F"/>
                </a:solidFill>
                <a:uFill>
                  <a:solidFill>
                    <a:srgbClr val="D0692F"/>
                  </a:solidFill>
                </a:uFill>
                <a:latin typeface="Calibri"/>
                <a:cs typeface="Calibri"/>
                <a:hlinkClick r:id="rId2"/>
              </a:rPr>
              <a:t>http://jupyter.org/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25796" y="438912"/>
            <a:ext cx="3416807" cy="3851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12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0"/>
            <a:ext cx="4419600" cy="4759960"/>
          </a:xfrm>
          <a:custGeom>
            <a:avLst/>
            <a:gdLst/>
            <a:ahLst/>
            <a:cxnLst/>
            <a:rect l="l" t="t" r="r" b="b"/>
            <a:pathLst>
              <a:path w="4419600" h="4759960">
                <a:moveTo>
                  <a:pt x="0" y="4759452"/>
                </a:moveTo>
                <a:lnTo>
                  <a:pt x="4419600" y="4759452"/>
                </a:lnTo>
                <a:lnTo>
                  <a:pt x="4419600" y="0"/>
                </a:lnTo>
                <a:lnTo>
                  <a:pt x="0" y="0"/>
                </a:lnTo>
                <a:lnTo>
                  <a:pt x="0" y="4759452"/>
                </a:lnTo>
                <a:close/>
              </a:path>
            </a:pathLst>
          </a:custGeom>
          <a:solidFill>
            <a:srgbClr val="E0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2976" y="1068070"/>
            <a:ext cx="3790315" cy="1275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14" b="1">
                <a:solidFill>
                  <a:srgbClr val="84ADAF"/>
                </a:solidFill>
                <a:latin typeface="Calibri"/>
                <a:cs typeface="Calibri"/>
              </a:rPr>
              <a:t>Polyglot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analysis</a:t>
            </a:r>
            <a:r>
              <a:rPr dirty="0" sz="1800" spc="-7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environment—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blends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multiple</a:t>
            </a:r>
            <a:r>
              <a:rPr dirty="0" sz="1800" spc="-4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languages</a:t>
            </a:r>
            <a:endParaRPr sz="1800">
              <a:latin typeface="Calibri"/>
              <a:cs typeface="Calibri"/>
            </a:endParaRPr>
          </a:p>
          <a:p>
            <a:pPr marL="299085" marR="801370" indent="-28638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Jupyter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is </a:t>
            </a: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an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anagram</a:t>
            </a:r>
            <a:r>
              <a:rPr dirty="0" sz="1800" spc="-24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40" b="1">
                <a:solidFill>
                  <a:srgbClr val="84ADAF"/>
                </a:solidFill>
                <a:latin typeface="Calibri"/>
                <a:cs typeface="Calibri"/>
              </a:rPr>
              <a:t>of: 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Julia, </a:t>
            </a: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Python,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800" spc="-13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91922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90"/>
              <a:t>Introduction </a:t>
            </a:r>
            <a:r>
              <a:rPr dirty="0" spc="-190"/>
              <a:t>to</a:t>
            </a:r>
            <a:r>
              <a:rPr dirty="0" spc="-570"/>
              <a:t> </a:t>
            </a:r>
            <a:r>
              <a:rPr dirty="0" spc="-340"/>
              <a:t>Jupyter </a:t>
            </a:r>
            <a:r>
              <a:rPr dirty="0" spc="-445"/>
              <a:t>Notebook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01817" y="4444085"/>
            <a:ext cx="122936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30">
                <a:solidFill>
                  <a:srgbClr val="84ADAF"/>
                </a:solidFill>
                <a:latin typeface="Calibri"/>
                <a:cs typeface="Calibri"/>
              </a:rPr>
              <a:t>Source:</a:t>
            </a:r>
            <a:r>
              <a:rPr dirty="0" sz="800" spc="-3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u="sng" sz="800" spc="15">
                <a:solidFill>
                  <a:srgbClr val="D0692F"/>
                </a:solidFill>
                <a:uFill>
                  <a:solidFill>
                    <a:srgbClr val="D0692F"/>
                  </a:solidFill>
                </a:uFill>
                <a:latin typeface="Calibri"/>
                <a:cs typeface="Calibri"/>
                <a:hlinkClick r:id="rId2"/>
              </a:rPr>
              <a:t>http://jupyter.org/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25796" y="438912"/>
            <a:ext cx="3416807" cy="3851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12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0"/>
            <a:ext cx="4419600" cy="4759960"/>
          </a:xfrm>
          <a:custGeom>
            <a:avLst/>
            <a:gdLst/>
            <a:ahLst/>
            <a:cxnLst/>
            <a:rect l="l" t="t" r="r" b="b"/>
            <a:pathLst>
              <a:path w="4419600" h="4759960">
                <a:moveTo>
                  <a:pt x="0" y="4759452"/>
                </a:moveTo>
                <a:lnTo>
                  <a:pt x="4419600" y="4759452"/>
                </a:lnTo>
                <a:lnTo>
                  <a:pt x="4419600" y="0"/>
                </a:lnTo>
                <a:lnTo>
                  <a:pt x="0" y="0"/>
                </a:lnTo>
                <a:lnTo>
                  <a:pt x="0" y="4759452"/>
                </a:lnTo>
                <a:close/>
              </a:path>
            </a:pathLst>
          </a:custGeom>
          <a:solidFill>
            <a:srgbClr val="E0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2976" y="1068070"/>
            <a:ext cx="3826510" cy="2251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14" b="1">
                <a:solidFill>
                  <a:srgbClr val="84ADAF"/>
                </a:solidFill>
                <a:latin typeface="Calibri"/>
                <a:cs typeface="Calibri"/>
              </a:rPr>
              <a:t>Polyglot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analysis</a:t>
            </a:r>
            <a:r>
              <a:rPr dirty="0" sz="1800" spc="-6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environment—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blends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multiple</a:t>
            </a:r>
            <a:r>
              <a:rPr dirty="0" sz="1800" spc="-4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languages</a:t>
            </a:r>
            <a:endParaRPr sz="1800">
              <a:latin typeface="Calibri"/>
              <a:cs typeface="Calibri"/>
            </a:endParaRPr>
          </a:p>
          <a:p>
            <a:pPr marL="299085" marR="836930" indent="-28638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Jupyter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is </a:t>
            </a: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an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anagram</a:t>
            </a:r>
            <a:r>
              <a:rPr dirty="0" sz="1800" spc="-24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40" b="1">
                <a:solidFill>
                  <a:srgbClr val="84ADAF"/>
                </a:solidFill>
                <a:latin typeface="Calibri"/>
                <a:cs typeface="Calibri"/>
              </a:rPr>
              <a:t>of: 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Julia, </a:t>
            </a: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Python,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800" spc="-13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  <a:p>
            <a:pPr marL="299085" marR="5080" indent="-286385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Supports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multiple </a:t>
            </a:r>
            <a:r>
              <a:rPr dirty="0" sz="1800" spc="85" b="1">
                <a:solidFill>
                  <a:srgbClr val="84ADAF"/>
                </a:solidFill>
                <a:latin typeface="Calibri"/>
                <a:cs typeface="Calibri"/>
              </a:rPr>
              <a:t>content</a:t>
            </a:r>
            <a:r>
              <a:rPr dirty="0" sz="1800" spc="-14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types:  </a:t>
            </a: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code,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narrative </a:t>
            </a:r>
            <a:r>
              <a:rPr dirty="0" sz="1800" spc="40" b="1">
                <a:solidFill>
                  <a:srgbClr val="84ADAF"/>
                </a:solidFill>
                <a:latin typeface="Calibri"/>
                <a:cs typeface="Calibri"/>
              </a:rPr>
              <a:t>text, </a:t>
            </a: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images,  </a:t>
            </a:r>
            <a:r>
              <a:rPr dirty="0" sz="1800" spc="85" b="1">
                <a:solidFill>
                  <a:srgbClr val="84ADAF"/>
                </a:solidFill>
                <a:latin typeface="Calibri"/>
                <a:cs typeface="Calibri"/>
              </a:rPr>
              <a:t>movies,</a:t>
            </a:r>
            <a:r>
              <a:rPr dirty="0" sz="1800" spc="1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50" b="1">
                <a:solidFill>
                  <a:srgbClr val="84ADAF"/>
                </a:solidFill>
                <a:latin typeface="Calibri"/>
                <a:cs typeface="Calibri"/>
              </a:rPr>
              <a:t>etc.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91922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90"/>
              <a:t>Introduction </a:t>
            </a:r>
            <a:r>
              <a:rPr dirty="0" spc="-190"/>
              <a:t>to</a:t>
            </a:r>
            <a:r>
              <a:rPr dirty="0" spc="-570"/>
              <a:t> </a:t>
            </a:r>
            <a:r>
              <a:rPr dirty="0" spc="-340"/>
              <a:t>Jupyter </a:t>
            </a:r>
            <a:r>
              <a:rPr dirty="0" spc="-445"/>
              <a:t>Notebook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01817" y="4444085"/>
            <a:ext cx="122936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30">
                <a:solidFill>
                  <a:srgbClr val="84ADAF"/>
                </a:solidFill>
                <a:latin typeface="Calibri"/>
                <a:cs typeface="Calibri"/>
              </a:rPr>
              <a:t>Source:</a:t>
            </a:r>
            <a:r>
              <a:rPr dirty="0" sz="800" spc="-3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u="sng" sz="800" spc="15">
                <a:solidFill>
                  <a:srgbClr val="D0692F"/>
                </a:solidFill>
                <a:uFill>
                  <a:solidFill>
                    <a:srgbClr val="D0692F"/>
                  </a:solidFill>
                </a:uFill>
                <a:latin typeface="Calibri"/>
                <a:cs typeface="Calibri"/>
                <a:hlinkClick r:id="rId2"/>
              </a:rPr>
              <a:t>http://jupyter.org/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25796" y="438912"/>
            <a:ext cx="3416807" cy="3851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12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0"/>
            <a:ext cx="4419600" cy="4759960"/>
          </a:xfrm>
          <a:custGeom>
            <a:avLst/>
            <a:gdLst/>
            <a:ahLst/>
            <a:cxnLst/>
            <a:rect l="l" t="t" r="r" b="b"/>
            <a:pathLst>
              <a:path w="4419600" h="4759960">
                <a:moveTo>
                  <a:pt x="0" y="4759452"/>
                </a:moveTo>
                <a:lnTo>
                  <a:pt x="4419600" y="4759452"/>
                </a:lnTo>
                <a:lnTo>
                  <a:pt x="4419600" y="0"/>
                </a:lnTo>
                <a:lnTo>
                  <a:pt x="0" y="0"/>
                </a:lnTo>
                <a:lnTo>
                  <a:pt x="0" y="4759452"/>
                </a:lnTo>
                <a:close/>
              </a:path>
            </a:pathLst>
          </a:custGeom>
          <a:solidFill>
            <a:srgbClr val="E0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2976" y="915288"/>
            <a:ext cx="2338070" cy="130683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35" b="1">
                <a:solidFill>
                  <a:srgbClr val="84ADAF"/>
                </a:solidFill>
                <a:latin typeface="Calibri"/>
                <a:cs typeface="Calibri"/>
              </a:rPr>
              <a:t>HTML </a:t>
            </a:r>
            <a:r>
              <a:rPr dirty="0" sz="1800" spc="-45" b="1">
                <a:solidFill>
                  <a:srgbClr val="84ADAF"/>
                </a:solidFill>
                <a:latin typeface="Calibri"/>
                <a:cs typeface="Calibri"/>
              </a:rPr>
              <a:t>&amp;</a:t>
            </a:r>
            <a:r>
              <a:rPr dirty="0" sz="1800" spc="-13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80" b="1">
                <a:solidFill>
                  <a:srgbClr val="84ADAF"/>
                </a:solidFill>
                <a:latin typeface="Calibri"/>
                <a:cs typeface="Calibri"/>
              </a:rPr>
              <a:t>Markdown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50" b="1">
                <a:solidFill>
                  <a:srgbClr val="84ADAF"/>
                </a:solidFill>
                <a:latin typeface="Calibri"/>
                <a:cs typeface="Calibri"/>
              </a:rPr>
              <a:t>LaTeX</a:t>
            </a:r>
            <a:r>
              <a:rPr dirty="0" sz="1800" spc="2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(equations)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30" b="1">
                <a:solidFill>
                  <a:srgbClr val="84ADAF"/>
                </a:solidFill>
                <a:latin typeface="Calibri"/>
                <a:cs typeface="Calibri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91922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90"/>
              <a:t>Introduction </a:t>
            </a:r>
            <a:r>
              <a:rPr dirty="0" spc="-190"/>
              <a:t>to</a:t>
            </a:r>
            <a:r>
              <a:rPr dirty="0" spc="-570"/>
              <a:t> </a:t>
            </a:r>
            <a:r>
              <a:rPr dirty="0" spc="-340"/>
              <a:t>Jupyter </a:t>
            </a:r>
            <a:r>
              <a:rPr dirty="0" spc="-445"/>
              <a:t>Notebook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01817" y="4444085"/>
            <a:ext cx="122936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30">
                <a:solidFill>
                  <a:srgbClr val="84ADAF"/>
                </a:solidFill>
                <a:latin typeface="Calibri"/>
                <a:cs typeface="Calibri"/>
              </a:rPr>
              <a:t>Source:</a:t>
            </a:r>
            <a:r>
              <a:rPr dirty="0" sz="800" spc="-3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u="sng" sz="800" spc="15">
                <a:solidFill>
                  <a:srgbClr val="D0692F"/>
                </a:solidFill>
                <a:uFill>
                  <a:solidFill>
                    <a:srgbClr val="D0692F"/>
                  </a:solidFill>
                </a:uFill>
                <a:latin typeface="Calibri"/>
                <a:cs typeface="Calibri"/>
                <a:hlinkClick r:id="rId2"/>
              </a:rPr>
              <a:t>http://jupyter.org/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25796" y="438912"/>
            <a:ext cx="3416807" cy="3851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12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0"/>
            <a:ext cx="4419600" cy="4759960"/>
          </a:xfrm>
          <a:custGeom>
            <a:avLst/>
            <a:gdLst/>
            <a:ahLst/>
            <a:cxnLst/>
            <a:rect l="l" t="t" r="r" b="b"/>
            <a:pathLst>
              <a:path w="4419600" h="4759960">
                <a:moveTo>
                  <a:pt x="0" y="4759452"/>
                </a:moveTo>
                <a:lnTo>
                  <a:pt x="4419600" y="4759452"/>
                </a:lnTo>
                <a:lnTo>
                  <a:pt x="4419600" y="0"/>
                </a:lnTo>
                <a:lnTo>
                  <a:pt x="0" y="0"/>
                </a:lnTo>
                <a:lnTo>
                  <a:pt x="0" y="4759452"/>
                </a:lnTo>
                <a:close/>
              </a:path>
            </a:pathLst>
          </a:custGeom>
          <a:solidFill>
            <a:srgbClr val="E0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2976" y="915288"/>
            <a:ext cx="2338070" cy="130683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35" b="1">
                <a:solidFill>
                  <a:srgbClr val="84ADAF"/>
                </a:solidFill>
                <a:latin typeface="Calibri"/>
                <a:cs typeface="Calibri"/>
              </a:rPr>
              <a:t>HTML </a:t>
            </a:r>
            <a:r>
              <a:rPr dirty="0" sz="1800" spc="-45" b="1">
                <a:solidFill>
                  <a:srgbClr val="84ADAF"/>
                </a:solidFill>
                <a:latin typeface="Calibri"/>
                <a:cs typeface="Calibri"/>
              </a:rPr>
              <a:t>&amp;</a:t>
            </a:r>
            <a:r>
              <a:rPr dirty="0" sz="1800" spc="-13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80" b="1">
                <a:solidFill>
                  <a:srgbClr val="84ADAF"/>
                </a:solidFill>
                <a:latin typeface="Calibri"/>
                <a:cs typeface="Calibri"/>
              </a:rPr>
              <a:t>Markdown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50" b="1">
                <a:solidFill>
                  <a:srgbClr val="84ADAF"/>
                </a:solidFill>
                <a:latin typeface="Calibri"/>
                <a:cs typeface="Calibri"/>
              </a:rPr>
              <a:t>LaTeX</a:t>
            </a:r>
            <a:r>
              <a:rPr dirty="0" sz="1800" spc="2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(equations)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30" b="1">
                <a:solidFill>
                  <a:srgbClr val="84ADAF"/>
                </a:solidFill>
                <a:latin typeface="Calibri"/>
                <a:cs typeface="Calibri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91922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90"/>
              <a:t>Introduction </a:t>
            </a:r>
            <a:r>
              <a:rPr dirty="0" spc="-190"/>
              <a:t>to</a:t>
            </a:r>
            <a:r>
              <a:rPr dirty="0" spc="-570"/>
              <a:t> </a:t>
            </a:r>
            <a:r>
              <a:rPr dirty="0" spc="-340"/>
              <a:t>Jupyter </a:t>
            </a:r>
            <a:r>
              <a:rPr dirty="0" spc="-445"/>
              <a:t>Notebook</a:t>
            </a:r>
          </a:p>
        </p:txBody>
      </p:sp>
      <p:sp>
        <p:nvSpPr>
          <p:cNvPr id="5" name="object 5"/>
          <p:cNvSpPr/>
          <p:nvPr/>
        </p:nvSpPr>
        <p:spPr>
          <a:xfrm>
            <a:off x="5225796" y="438912"/>
            <a:ext cx="3416807" cy="3851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401817" y="4444085"/>
            <a:ext cx="122936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30">
                <a:solidFill>
                  <a:srgbClr val="84ADAF"/>
                </a:solidFill>
                <a:latin typeface="Calibri"/>
                <a:cs typeface="Calibri"/>
              </a:rPr>
              <a:t>Source:</a:t>
            </a:r>
            <a:r>
              <a:rPr dirty="0" sz="800" spc="-3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u="sng" sz="800" spc="15">
                <a:solidFill>
                  <a:srgbClr val="D0692F"/>
                </a:solidFill>
                <a:uFill>
                  <a:solidFill>
                    <a:srgbClr val="D0692F"/>
                  </a:solidFill>
                </a:uFill>
                <a:latin typeface="Calibri"/>
                <a:cs typeface="Calibri"/>
                <a:hlinkClick r:id="rId3"/>
              </a:rPr>
              <a:t>http://jupyter.org/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73501" y="1126763"/>
            <a:ext cx="2997200" cy="171450"/>
          </a:xfrm>
          <a:custGeom>
            <a:avLst/>
            <a:gdLst/>
            <a:ahLst/>
            <a:cxnLst/>
            <a:rect l="l" t="t" r="r" b="b"/>
            <a:pathLst>
              <a:path w="2997200" h="171450">
                <a:moveTo>
                  <a:pt x="2921399" y="85578"/>
                </a:moveTo>
                <a:lnTo>
                  <a:pt x="2835402" y="135743"/>
                </a:lnTo>
                <a:lnTo>
                  <a:pt x="2829794" y="140795"/>
                </a:lnTo>
                <a:lnTo>
                  <a:pt x="2826639" y="147395"/>
                </a:lnTo>
                <a:lnTo>
                  <a:pt x="2826150" y="154709"/>
                </a:lnTo>
                <a:lnTo>
                  <a:pt x="2828544" y="161905"/>
                </a:lnTo>
                <a:lnTo>
                  <a:pt x="2833596" y="167513"/>
                </a:lnTo>
                <a:lnTo>
                  <a:pt x="2840196" y="170668"/>
                </a:lnTo>
                <a:lnTo>
                  <a:pt x="2847510" y="171156"/>
                </a:lnTo>
                <a:lnTo>
                  <a:pt x="2854706" y="168763"/>
                </a:lnTo>
                <a:lnTo>
                  <a:pt x="2964567" y="104628"/>
                </a:lnTo>
                <a:lnTo>
                  <a:pt x="2959354" y="104628"/>
                </a:lnTo>
                <a:lnTo>
                  <a:pt x="2959354" y="102088"/>
                </a:lnTo>
                <a:lnTo>
                  <a:pt x="2949702" y="102088"/>
                </a:lnTo>
                <a:lnTo>
                  <a:pt x="2921399" y="85578"/>
                </a:lnTo>
                <a:close/>
              </a:path>
              <a:path w="2997200" h="171450">
                <a:moveTo>
                  <a:pt x="2888741" y="66528"/>
                </a:moveTo>
                <a:lnTo>
                  <a:pt x="0" y="66528"/>
                </a:lnTo>
                <a:lnTo>
                  <a:pt x="0" y="104628"/>
                </a:lnTo>
                <a:lnTo>
                  <a:pt x="2888742" y="104628"/>
                </a:lnTo>
                <a:lnTo>
                  <a:pt x="2921399" y="85578"/>
                </a:lnTo>
                <a:lnTo>
                  <a:pt x="2888741" y="66528"/>
                </a:lnTo>
                <a:close/>
              </a:path>
              <a:path w="2997200" h="171450">
                <a:moveTo>
                  <a:pt x="2964567" y="66528"/>
                </a:moveTo>
                <a:lnTo>
                  <a:pt x="2959354" y="66528"/>
                </a:lnTo>
                <a:lnTo>
                  <a:pt x="2959354" y="104628"/>
                </a:lnTo>
                <a:lnTo>
                  <a:pt x="2964567" y="104628"/>
                </a:lnTo>
                <a:lnTo>
                  <a:pt x="2997199" y="85578"/>
                </a:lnTo>
                <a:lnTo>
                  <a:pt x="2964567" y="66528"/>
                </a:lnTo>
                <a:close/>
              </a:path>
              <a:path w="2997200" h="171450">
                <a:moveTo>
                  <a:pt x="2949702" y="69068"/>
                </a:moveTo>
                <a:lnTo>
                  <a:pt x="2921399" y="85578"/>
                </a:lnTo>
                <a:lnTo>
                  <a:pt x="2949702" y="102088"/>
                </a:lnTo>
                <a:lnTo>
                  <a:pt x="2949702" y="69068"/>
                </a:lnTo>
                <a:close/>
              </a:path>
              <a:path w="2997200" h="171450">
                <a:moveTo>
                  <a:pt x="2959354" y="69068"/>
                </a:moveTo>
                <a:lnTo>
                  <a:pt x="2949702" y="69068"/>
                </a:lnTo>
                <a:lnTo>
                  <a:pt x="2949702" y="102088"/>
                </a:lnTo>
                <a:lnTo>
                  <a:pt x="2959354" y="102088"/>
                </a:lnTo>
                <a:lnTo>
                  <a:pt x="2959354" y="69068"/>
                </a:lnTo>
                <a:close/>
              </a:path>
              <a:path w="2997200" h="171450">
                <a:moveTo>
                  <a:pt x="2847510" y="0"/>
                </a:moveTo>
                <a:lnTo>
                  <a:pt x="2840196" y="488"/>
                </a:lnTo>
                <a:lnTo>
                  <a:pt x="2833596" y="3643"/>
                </a:lnTo>
                <a:lnTo>
                  <a:pt x="2828544" y="9251"/>
                </a:lnTo>
                <a:lnTo>
                  <a:pt x="2826150" y="16446"/>
                </a:lnTo>
                <a:lnTo>
                  <a:pt x="2826639" y="23760"/>
                </a:lnTo>
                <a:lnTo>
                  <a:pt x="2829794" y="30360"/>
                </a:lnTo>
                <a:lnTo>
                  <a:pt x="2835402" y="35413"/>
                </a:lnTo>
                <a:lnTo>
                  <a:pt x="2921399" y="85578"/>
                </a:lnTo>
                <a:lnTo>
                  <a:pt x="2949702" y="69068"/>
                </a:lnTo>
                <a:lnTo>
                  <a:pt x="2959354" y="69068"/>
                </a:lnTo>
                <a:lnTo>
                  <a:pt x="2959354" y="66528"/>
                </a:lnTo>
                <a:lnTo>
                  <a:pt x="2964567" y="66528"/>
                </a:lnTo>
                <a:lnTo>
                  <a:pt x="2854706" y="2393"/>
                </a:lnTo>
                <a:lnTo>
                  <a:pt x="2847510" y="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71209" y="1146810"/>
            <a:ext cx="1800225" cy="169545"/>
          </a:xfrm>
          <a:custGeom>
            <a:avLst/>
            <a:gdLst/>
            <a:ahLst/>
            <a:cxnLst/>
            <a:rect l="l" t="t" r="r" b="b"/>
            <a:pathLst>
              <a:path w="1800225" h="169544">
                <a:moveTo>
                  <a:pt x="0" y="169163"/>
                </a:moveTo>
                <a:lnTo>
                  <a:pt x="1799843" y="169163"/>
                </a:lnTo>
                <a:lnTo>
                  <a:pt x="1799843" y="0"/>
                </a:lnTo>
                <a:lnTo>
                  <a:pt x="0" y="0"/>
                </a:lnTo>
                <a:lnTo>
                  <a:pt x="0" y="169163"/>
                </a:lnTo>
                <a:close/>
              </a:path>
            </a:pathLst>
          </a:custGeom>
          <a:ln w="28956">
            <a:solidFill>
              <a:srgbClr val="9BB80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12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0"/>
            <a:ext cx="4419600" cy="4759960"/>
          </a:xfrm>
          <a:custGeom>
            <a:avLst/>
            <a:gdLst/>
            <a:ahLst/>
            <a:cxnLst/>
            <a:rect l="l" t="t" r="r" b="b"/>
            <a:pathLst>
              <a:path w="4419600" h="4759960">
                <a:moveTo>
                  <a:pt x="0" y="4759452"/>
                </a:moveTo>
                <a:lnTo>
                  <a:pt x="4419600" y="4759452"/>
                </a:lnTo>
                <a:lnTo>
                  <a:pt x="4419600" y="0"/>
                </a:lnTo>
                <a:lnTo>
                  <a:pt x="0" y="0"/>
                </a:lnTo>
                <a:lnTo>
                  <a:pt x="0" y="4759452"/>
                </a:lnTo>
                <a:close/>
              </a:path>
            </a:pathLst>
          </a:custGeom>
          <a:solidFill>
            <a:srgbClr val="E0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2976" y="915288"/>
            <a:ext cx="2338070" cy="130683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35" b="1">
                <a:solidFill>
                  <a:srgbClr val="84ADAF"/>
                </a:solidFill>
                <a:latin typeface="Calibri"/>
                <a:cs typeface="Calibri"/>
              </a:rPr>
              <a:t>HTML </a:t>
            </a:r>
            <a:r>
              <a:rPr dirty="0" sz="1800" spc="-45" b="1">
                <a:solidFill>
                  <a:srgbClr val="84ADAF"/>
                </a:solidFill>
                <a:latin typeface="Calibri"/>
                <a:cs typeface="Calibri"/>
              </a:rPr>
              <a:t>&amp;</a:t>
            </a:r>
            <a:r>
              <a:rPr dirty="0" sz="1800" spc="-13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80" b="1">
                <a:solidFill>
                  <a:srgbClr val="84ADAF"/>
                </a:solidFill>
                <a:latin typeface="Calibri"/>
                <a:cs typeface="Calibri"/>
              </a:rPr>
              <a:t>Markdown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50" b="1">
                <a:solidFill>
                  <a:srgbClr val="84ADAF"/>
                </a:solidFill>
                <a:latin typeface="Calibri"/>
                <a:cs typeface="Calibri"/>
              </a:rPr>
              <a:t>LaTeX</a:t>
            </a:r>
            <a:r>
              <a:rPr dirty="0" sz="1800" spc="2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(equations)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30" b="1">
                <a:solidFill>
                  <a:srgbClr val="84ADAF"/>
                </a:solidFill>
                <a:latin typeface="Calibri"/>
                <a:cs typeface="Calibri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91922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90"/>
              <a:t>Introduction </a:t>
            </a:r>
            <a:r>
              <a:rPr dirty="0" spc="-190"/>
              <a:t>to</a:t>
            </a:r>
            <a:r>
              <a:rPr dirty="0" spc="-570"/>
              <a:t> </a:t>
            </a:r>
            <a:r>
              <a:rPr dirty="0" spc="-340"/>
              <a:t>Jupyter </a:t>
            </a:r>
            <a:r>
              <a:rPr dirty="0" spc="-445"/>
              <a:t>Notebook</a:t>
            </a:r>
          </a:p>
        </p:txBody>
      </p:sp>
      <p:sp>
        <p:nvSpPr>
          <p:cNvPr id="5" name="object 5"/>
          <p:cNvSpPr/>
          <p:nvPr/>
        </p:nvSpPr>
        <p:spPr>
          <a:xfrm>
            <a:off x="5225796" y="438912"/>
            <a:ext cx="3416807" cy="3851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401817" y="4444085"/>
            <a:ext cx="122936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30">
                <a:solidFill>
                  <a:srgbClr val="84ADAF"/>
                </a:solidFill>
                <a:latin typeface="Calibri"/>
                <a:cs typeface="Calibri"/>
              </a:rPr>
              <a:t>Source:</a:t>
            </a:r>
            <a:r>
              <a:rPr dirty="0" sz="800" spc="-3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u="sng" sz="800" spc="15">
                <a:solidFill>
                  <a:srgbClr val="D0692F"/>
                </a:solidFill>
                <a:uFill>
                  <a:solidFill>
                    <a:srgbClr val="D0692F"/>
                  </a:solidFill>
                </a:uFill>
                <a:latin typeface="Calibri"/>
                <a:cs typeface="Calibri"/>
                <a:hlinkClick r:id="rId3"/>
              </a:rPr>
              <a:t>http://jupyter.org/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56535" y="1350936"/>
            <a:ext cx="3973195" cy="338455"/>
          </a:xfrm>
          <a:custGeom>
            <a:avLst/>
            <a:gdLst/>
            <a:ahLst/>
            <a:cxnLst/>
            <a:rect l="l" t="t" r="r" b="b"/>
            <a:pathLst>
              <a:path w="3973195" h="338455">
                <a:moveTo>
                  <a:pt x="3863400" y="63826"/>
                </a:moveTo>
                <a:lnTo>
                  <a:pt x="0" y="299809"/>
                </a:lnTo>
                <a:lnTo>
                  <a:pt x="2285" y="337909"/>
                </a:lnTo>
                <a:lnTo>
                  <a:pt x="3865763" y="101922"/>
                </a:lnTo>
                <a:lnTo>
                  <a:pt x="3897242" y="80875"/>
                </a:lnTo>
                <a:lnTo>
                  <a:pt x="3863400" y="63826"/>
                </a:lnTo>
                <a:close/>
              </a:path>
              <a:path w="3973195" h="338455">
                <a:moveTo>
                  <a:pt x="3939445" y="59525"/>
                </a:moveTo>
                <a:lnTo>
                  <a:pt x="3933824" y="59525"/>
                </a:lnTo>
                <a:lnTo>
                  <a:pt x="3936111" y="97625"/>
                </a:lnTo>
                <a:lnTo>
                  <a:pt x="3865763" y="101922"/>
                </a:lnTo>
                <a:lnTo>
                  <a:pt x="3814444" y="136233"/>
                </a:lnTo>
                <a:lnTo>
                  <a:pt x="3809093" y="141593"/>
                </a:lnTo>
                <a:lnTo>
                  <a:pt x="3806301" y="148345"/>
                </a:lnTo>
                <a:lnTo>
                  <a:pt x="3806247" y="155646"/>
                </a:lnTo>
                <a:lnTo>
                  <a:pt x="3809111" y="162649"/>
                </a:lnTo>
                <a:lnTo>
                  <a:pt x="3814470" y="168001"/>
                </a:lnTo>
                <a:lnTo>
                  <a:pt x="3821223" y="170793"/>
                </a:lnTo>
                <a:lnTo>
                  <a:pt x="3828524" y="170846"/>
                </a:lnTo>
                <a:lnTo>
                  <a:pt x="3835526" y="167983"/>
                </a:lnTo>
                <a:lnTo>
                  <a:pt x="3972687" y="76289"/>
                </a:lnTo>
                <a:lnTo>
                  <a:pt x="3939445" y="59525"/>
                </a:lnTo>
                <a:close/>
              </a:path>
              <a:path w="3973195" h="338455">
                <a:moveTo>
                  <a:pt x="3897242" y="80875"/>
                </a:moveTo>
                <a:lnTo>
                  <a:pt x="3865763" y="101922"/>
                </a:lnTo>
                <a:lnTo>
                  <a:pt x="3936111" y="97625"/>
                </a:lnTo>
                <a:lnTo>
                  <a:pt x="3935989" y="95593"/>
                </a:lnTo>
                <a:lnTo>
                  <a:pt x="3926459" y="95593"/>
                </a:lnTo>
                <a:lnTo>
                  <a:pt x="3897242" y="80875"/>
                </a:lnTo>
                <a:close/>
              </a:path>
              <a:path w="3973195" h="338455">
                <a:moveTo>
                  <a:pt x="3924426" y="62700"/>
                </a:moveTo>
                <a:lnTo>
                  <a:pt x="3897242" y="80875"/>
                </a:lnTo>
                <a:lnTo>
                  <a:pt x="3926459" y="95593"/>
                </a:lnTo>
                <a:lnTo>
                  <a:pt x="3924426" y="62700"/>
                </a:lnTo>
                <a:close/>
              </a:path>
              <a:path w="3973195" h="338455">
                <a:moveTo>
                  <a:pt x="3934015" y="62700"/>
                </a:moveTo>
                <a:lnTo>
                  <a:pt x="3924426" y="62700"/>
                </a:lnTo>
                <a:lnTo>
                  <a:pt x="3926459" y="95593"/>
                </a:lnTo>
                <a:lnTo>
                  <a:pt x="3935989" y="95593"/>
                </a:lnTo>
                <a:lnTo>
                  <a:pt x="3934015" y="62700"/>
                </a:lnTo>
                <a:close/>
              </a:path>
              <a:path w="3973195" h="338455">
                <a:moveTo>
                  <a:pt x="3933824" y="59525"/>
                </a:moveTo>
                <a:lnTo>
                  <a:pt x="3863400" y="63826"/>
                </a:lnTo>
                <a:lnTo>
                  <a:pt x="3897242" y="80875"/>
                </a:lnTo>
                <a:lnTo>
                  <a:pt x="3924426" y="62700"/>
                </a:lnTo>
                <a:lnTo>
                  <a:pt x="3934015" y="62700"/>
                </a:lnTo>
                <a:lnTo>
                  <a:pt x="3933824" y="59525"/>
                </a:lnTo>
                <a:close/>
              </a:path>
              <a:path w="3973195" h="338455">
                <a:moveTo>
                  <a:pt x="3818074" y="0"/>
                </a:moveTo>
                <a:lnTo>
                  <a:pt x="3810841" y="898"/>
                </a:lnTo>
                <a:lnTo>
                  <a:pt x="3804489" y="4441"/>
                </a:lnTo>
                <a:lnTo>
                  <a:pt x="3799840" y="10376"/>
                </a:lnTo>
                <a:lnTo>
                  <a:pt x="3797845" y="17688"/>
                </a:lnTo>
                <a:lnTo>
                  <a:pt x="3798744" y="24965"/>
                </a:lnTo>
                <a:lnTo>
                  <a:pt x="3802286" y="31361"/>
                </a:lnTo>
                <a:lnTo>
                  <a:pt x="3808221" y="36030"/>
                </a:lnTo>
                <a:lnTo>
                  <a:pt x="3863400" y="63826"/>
                </a:lnTo>
                <a:lnTo>
                  <a:pt x="3933824" y="59525"/>
                </a:lnTo>
                <a:lnTo>
                  <a:pt x="3939445" y="59525"/>
                </a:lnTo>
                <a:lnTo>
                  <a:pt x="3825366" y="1994"/>
                </a:lnTo>
                <a:lnTo>
                  <a:pt x="3818074" y="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729221" y="1253489"/>
            <a:ext cx="942340" cy="323215"/>
          </a:xfrm>
          <a:custGeom>
            <a:avLst/>
            <a:gdLst/>
            <a:ahLst/>
            <a:cxnLst/>
            <a:rect l="l" t="t" r="r" b="b"/>
            <a:pathLst>
              <a:path w="942340" h="323215">
                <a:moveTo>
                  <a:pt x="0" y="323088"/>
                </a:moveTo>
                <a:lnTo>
                  <a:pt x="941831" y="323088"/>
                </a:lnTo>
                <a:lnTo>
                  <a:pt x="941831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ln w="28956">
            <a:solidFill>
              <a:srgbClr val="9BB80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12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0"/>
            <a:ext cx="4419600" cy="4759960"/>
          </a:xfrm>
          <a:custGeom>
            <a:avLst/>
            <a:gdLst/>
            <a:ahLst/>
            <a:cxnLst/>
            <a:rect l="l" t="t" r="r" b="b"/>
            <a:pathLst>
              <a:path w="4419600" h="4759960">
                <a:moveTo>
                  <a:pt x="0" y="4759452"/>
                </a:moveTo>
                <a:lnTo>
                  <a:pt x="4419600" y="4759452"/>
                </a:lnTo>
                <a:lnTo>
                  <a:pt x="4419600" y="0"/>
                </a:lnTo>
                <a:lnTo>
                  <a:pt x="0" y="0"/>
                </a:lnTo>
                <a:lnTo>
                  <a:pt x="0" y="4759452"/>
                </a:lnTo>
                <a:close/>
              </a:path>
            </a:pathLst>
          </a:custGeom>
          <a:solidFill>
            <a:srgbClr val="E0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2976" y="915288"/>
            <a:ext cx="2338070" cy="130683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35" b="1">
                <a:solidFill>
                  <a:srgbClr val="84ADAF"/>
                </a:solidFill>
                <a:latin typeface="Calibri"/>
                <a:cs typeface="Calibri"/>
              </a:rPr>
              <a:t>HTML </a:t>
            </a:r>
            <a:r>
              <a:rPr dirty="0" sz="1800" spc="-45" b="1">
                <a:solidFill>
                  <a:srgbClr val="84ADAF"/>
                </a:solidFill>
                <a:latin typeface="Calibri"/>
                <a:cs typeface="Calibri"/>
              </a:rPr>
              <a:t>&amp;</a:t>
            </a:r>
            <a:r>
              <a:rPr dirty="0" sz="1800" spc="-13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80" b="1">
                <a:solidFill>
                  <a:srgbClr val="84ADAF"/>
                </a:solidFill>
                <a:latin typeface="Calibri"/>
                <a:cs typeface="Calibri"/>
              </a:rPr>
              <a:t>Markdown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50" b="1">
                <a:solidFill>
                  <a:srgbClr val="84ADAF"/>
                </a:solidFill>
                <a:latin typeface="Calibri"/>
                <a:cs typeface="Calibri"/>
              </a:rPr>
              <a:t>LaTeX</a:t>
            </a:r>
            <a:r>
              <a:rPr dirty="0" sz="1800" spc="2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(equations)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30" b="1">
                <a:solidFill>
                  <a:srgbClr val="84ADAF"/>
                </a:solidFill>
                <a:latin typeface="Calibri"/>
                <a:cs typeface="Calibri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91922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90"/>
              <a:t>Introduction </a:t>
            </a:r>
            <a:r>
              <a:rPr dirty="0" spc="-190"/>
              <a:t>to</a:t>
            </a:r>
            <a:r>
              <a:rPr dirty="0" spc="-570"/>
              <a:t> </a:t>
            </a:r>
            <a:r>
              <a:rPr dirty="0" spc="-340"/>
              <a:t>Jupyter </a:t>
            </a:r>
            <a:r>
              <a:rPr dirty="0" spc="-445"/>
              <a:t>Notebook</a:t>
            </a:r>
          </a:p>
        </p:txBody>
      </p:sp>
      <p:sp>
        <p:nvSpPr>
          <p:cNvPr id="5" name="object 5"/>
          <p:cNvSpPr/>
          <p:nvPr/>
        </p:nvSpPr>
        <p:spPr>
          <a:xfrm>
            <a:off x="5225796" y="438912"/>
            <a:ext cx="3416807" cy="3851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401817" y="4444085"/>
            <a:ext cx="122936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30">
                <a:solidFill>
                  <a:srgbClr val="84ADAF"/>
                </a:solidFill>
                <a:latin typeface="Calibri"/>
                <a:cs typeface="Calibri"/>
              </a:rPr>
              <a:t>Source:</a:t>
            </a:r>
            <a:r>
              <a:rPr dirty="0" sz="800" spc="-3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u="sng" sz="800" spc="15">
                <a:solidFill>
                  <a:srgbClr val="D0692F"/>
                </a:solidFill>
                <a:uFill>
                  <a:solidFill>
                    <a:srgbClr val="D0692F"/>
                  </a:solidFill>
                </a:uFill>
                <a:latin typeface="Calibri"/>
                <a:cs typeface="Calibri"/>
                <a:hlinkClick r:id="rId3"/>
              </a:rPr>
              <a:t>http://jupyter.org/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26972" y="1951269"/>
            <a:ext cx="4443095" cy="171450"/>
          </a:xfrm>
          <a:custGeom>
            <a:avLst/>
            <a:gdLst/>
            <a:ahLst/>
            <a:cxnLst/>
            <a:rect l="l" t="t" r="r" b="b"/>
            <a:pathLst>
              <a:path w="4443095" h="171450">
                <a:moveTo>
                  <a:pt x="4409934" y="65363"/>
                </a:moveTo>
                <a:lnTo>
                  <a:pt x="4404741" y="65363"/>
                </a:lnTo>
                <a:lnTo>
                  <a:pt x="4405122" y="103463"/>
                </a:lnTo>
                <a:lnTo>
                  <a:pt x="4334639" y="104205"/>
                </a:lnTo>
                <a:lnTo>
                  <a:pt x="4281551" y="135975"/>
                </a:lnTo>
                <a:lnTo>
                  <a:pt x="4275947" y="141027"/>
                </a:lnTo>
                <a:lnTo>
                  <a:pt x="4272819" y="147627"/>
                </a:lnTo>
                <a:lnTo>
                  <a:pt x="4272407" y="154941"/>
                </a:lnTo>
                <a:lnTo>
                  <a:pt x="4274947" y="162137"/>
                </a:lnTo>
                <a:lnTo>
                  <a:pt x="4280017" y="167721"/>
                </a:lnTo>
                <a:lnTo>
                  <a:pt x="4286646" y="170805"/>
                </a:lnTo>
                <a:lnTo>
                  <a:pt x="4293967" y="171174"/>
                </a:lnTo>
                <a:lnTo>
                  <a:pt x="4301108" y="168614"/>
                </a:lnTo>
                <a:lnTo>
                  <a:pt x="4442714" y="84032"/>
                </a:lnTo>
                <a:lnTo>
                  <a:pt x="4409934" y="65363"/>
                </a:lnTo>
                <a:close/>
              </a:path>
              <a:path w="4443095" h="171450">
                <a:moveTo>
                  <a:pt x="4334217" y="66105"/>
                </a:moveTo>
                <a:lnTo>
                  <a:pt x="0" y="111718"/>
                </a:lnTo>
                <a:lnTo>
                  <a:pt x="508" y="149818"/>
                </a:lnTo>
                <a:lnTo>
                  <a:pt x="4334639" y="104205"/>
                </a:lnTo>
                <a:lnTo>
                  <a:pt x="4367085" y="84788"/>
                </a:lnTo>
                <a:lnTo>
                  <a:pt x="4334217" y="66105"/>
                </a:lnTo>
                <a:close/>
              </a:path>
              <a:path w="4443095" h="171450">
                <a:moveTo>
                  <a:pt x="4367085" y="84788"/>
                </a:moveTo>
                <a:lnTo>
                  <a:pt x="4334639" y="104205"/>
                </a:lnTo>
                <a:lnTo>
                  <a:pt x="4405122" y="103463"/>
                </a:lnTo>
                <a:lnTo>
                  <a:pt x="4405096" y="100923"/>
                </a:lnTo>
                <a:lnTo>
                  <a:pt x="4395470" y="100923"/>
                </a:lnTo>
                <a:lnTo>
                  <a:pt x="4367085" y="84788"/>
                </a:lnTo>
                <a:close/>
              </a:path>
              <a:path w="4443095" h="171450">
                <a:moveTo>
                  <a:pt x="4395089" y="68030"/>
                </a:moveTo>
                <a:lnTo>
                  <a:pt x="4367085" y="84788"/>
                </a:lnTo>
                <a:lnTo>
                  <a:pt x="4395470" y="100923"/>
                </a:lnTo>
                <a:lnTo>
                  <a:pt x="4395089" y="68030"/>
                </a:lnTo>
                <a:close/>
              </a:path>
              <a:path w="4443095" h="171450">
                <a:moveTo>
                  <a:pt x="4404767" y="68030"/>
                </a:moveTo>
                <a:lnTo>
                  <a:pt x="4395089" y="68030"/>
                </a:lnTo>
                <a:lnTo>
                  <a:pt x="4395470" y="100923"/>
                </a:lnTo>
                <a:lnTo>
                  <a:pt x="4405096" y="100923"/>
                </a:lnTo>
                <a:lnTo>
                  <a:pt x="4404767" y="68030"/>
                </a:lnTo>
                <a:close/>
              </a:path>
              <a:path w="4443095" h="171450">
                <a:moveTo>
                  <a:pt x="4404741" y="65363"/>
                </a:moveTo>
                <a:lnTo>
                  <a:pt x="4334217" y="66105"/>
                </a:lnTo>
                <a:lnTo>
                  <a:pt x="4367085" y="84788"/>
                </a:lnTo>
                <a:lnTo>
                  <a:pt x="4395089" y="68030"/>
                </a:lnTo>
                <a:lnTo>
                  <a:pt x="4404767" y="68030"/>
                </a:lnTo>
                <a:lnTo>
                  <a:pt x="4404741" y="65363"/>
                </a:lnTo>
                <a:close/>
              </a:path>
              <a:path w="4443095" h="171450">
                <a:moveTo>
                  <a:pt x="4292137" y="0"/>
                </a:moveTo>
                <a:lnTo>
                  <a:pt x="4284837" y="545"/>
                </a:lnTo>
                <a:lnTo>
                  <a:pt x="4278274" y="3782"/>
                </a:lnTo>
                <a:lnTo>
                  <a:pt x="4273295" y="9483"/>
                </a:lnTo>
                <a:lnTo>
                  <a:pt x="4270924" y="16676"/>
                </a:lnTo>
                <a:lnTo>
                  <a:pt x="4271470" y="23977"/>
                </a:lnTo>
                <a:lnTo>
                  <a:pt x="4274706" y="30539"/>
                </a:lnTo>
                <a:lnTo>
                  <a:pt x="4280408" y="35518"/>
                </a:lnTo>
                <a:lnTo>
                  <a:pt x="4334217" y="66105"/>
                </a:lnTo>
                <a:lnTo>
                  <a:pt x="4404741" y="65363"/>
                </a:lnTo>
                <a:lnTo>
                  <a:pt x="4409934" y="65363"/>
                </a:lnTo>
                <a:lnTo>
                  <a:pt x="4299331" y="2371"/>
                </a:lnTo>
                <a:lnTo>
                  <a:pt x="4292137" y="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69685" y="1921001"/>
            <a:ext cx="2367280" cy="228600"/>
          </a:xfrm>
          <a:custGeom>
            <a:avLst/>
            <a:gdLst/>
            <a:ahLst/>
            <a:cxnLst/>
            <a:rect l="l" t="t" r="r" b="b"/>
            <a:pathLst>
              <a:path w="2367279" h="228600">
                <a:moveTo>
                  <a:pt x="0" y="228600"/>
                </a:moveTo>
                <a:lnTo>
                  <a:pt x="2366771" y="228600"/>
                </a:lnTo>
                <a:lnTo>
                  <a:pt x="2366771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28956">
            <a:solidFill>
              <a:srgbClr val="9BB80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12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0"/>
            <a:ext cx="4419600" cy="4759960"/>
          </a:xfrm>
          <a:custGeom>
            <a:avLst/>
            <a:gdLst/>
            <a:ahLst/>
            <a:cxnLst/>
            <a:rect l="l" t="t" r="r" b="b"/>
            <a:pathLst>
              <a:path w="4419600" h="4759960">
                <a:moveTo>
                  <a:pt x="0" y="4759452"/>
                </a:moveTo>
                <a:lnTo>
                  <a:pt x="4419600" y="4759452"/>
                </a:lnTo>
                <a:lnTo>
                  <a:pt x="4419600" y="0"/>
                </a:lnTo>
                <a:lnTo>
                  <a:pt x="0" y="0"/>
                </a:lnTo>
                <a:lnTo>
                  <a:pt x="0" y="4759452"/>
                </a:lnTo>
                <a:close/>
              </a:path>
            </a:pathLst>
          </a:custGeom>
          <a:solidFill>
            <a:srgbClr val="E0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2976" y="1068070"/>
            <a:ext cx="3879850" cy="1702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30" b="1">
                <a:solidFill>
                  <a:srgbClr val="84ADAF"/>
                </a:solidFill>
                <a:latin typeface="Calibri"/>
                <a:cs typeface="Calibri"/>
              </a:rPr>
              <a:t>Code</a:t>
            </a:r>
            <a:r>
              <a:rPr dirty="0" sz="1800" spc="-27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is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divided </a:t>
            </a:r>
            <a:r>
              <a:rPr dirty="0" sz="1800" spc="80" b="1">
                <a:solidFill>
                  <a:srgbClr val="84ADAF"/>
                </a:solidFill>
                <a:latin typeface="Calibri"/>
                <a:cs typeface="Calibri"/>
              </a:rPr>
              <a:t>into </a:t>
            </a:r>
            <a:r>
              <a:rPr dirty="0" sz="1800" spc="114" b="1">
                <a:solidFill>
                  <a:srgbClr val="84ADAF"/>
                </a:solidFill>
                <a:latin typeface="Calibri"/>
                <a:cs typeface="Calibri"/>
              </a:rPr>
              <a:t>cells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control</a:t>
            </a:r>
            <a:r>
              <a:rPr dirty="0" sz="1800" spc="1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85" b="1">
                <a:solidFill>
                  <a:srgbClr val="84ADAF"/>
                </a:solidFill>
                <a:latin typeface="Calibri"/>
                <a:cs typeface="Calibri"/>
              </a:rPr>
              <a:t>execution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Enables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interactive</a:t>
            </a:r>
            <a:r>
              <a:rPr dirty="0" sz="1800" spc="-5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development</a:t>
            </a:r>
            <a:endParaRPr sz="1800">
              <a:latin typeface="Calibri"/>
              <a:cs typeface="Calibri"/>
            </a:endParaRPr>
          </a:p>
          <a:p>
            <a:pPr marL="299085" marR="5080" indent="-28638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Ideal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for </a:t>
            </a:r>
            <a:r>
              <a:rPr dirty="0" sz="1800" spc="85" b="1">
                <a:solidFill>
                  <a:srgbClr val="84ADAF"/>
                </a:solidFill>
                <a:latin typeface="Calibri"/>
                <a:cs typeface="Calibri"/>
              </a:rPr>
              <a:t>exploratory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analysis</a:t>
            </a:r>
            <a:r>
              <a:rPr dirty="0" sz="1800" spc="-17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and  </a:t>
            </a: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model</a:t>
            </a:r>
            <a:r>
              <a:rPr dirty="0" sz="1800" spc="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building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91922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90"/>
              <a:t>Introduction </a:t>
            </a:r>
            <a:r>
              <a:rPr dirty="0" spc="-190"/>
              <a:t>to</a:t>
            </a:r>
            <a:r>
              <a:rPr dirty="0" spc="-570"/>
              <a:t> </a:t>
            </a:r>
            <a:r>
              <a:rPr dirty="0" spc="-340"/>
              <a:t>Jupyter </a:t>
            </a:r>
            <a:r>
              <a:rPr dirty="0" spc="-445"/>
              <a:t>Notebook</a:t>
            </a:r>
          </a:p>
        </p:txBody>
      </p:sp>
      <p:sp>
        <p:nvSpPr>
          <p:cNvPr id="5" name="object 5"/>
          <p:cNvSpPr/>
          <p:nvPr/>
        </p:nvSpPr>
        <p:spPr>
          <a:xfrm>
            <a:off x="4978908" y="640080"/>
            <a:ext cx="3910584" cy="3595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44440" y="705612"/>
            <a:ext cx="3779519" cy="3464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12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218503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45"/>
              <a:t>Overview </a:t>
            </a:r>
            <a:r>
              <a:rPr dirty="0" spc="-250"/>
              <a:t>of</a:t>
            </a:r>
            <a:r>
              <a:rPr dirty="0" spc="-395"/>
              <a:t> </a:t>
            </a:r>
            <a:r>
              <a:rPr dirty="0" spc="-475"/>
              <a:t>Course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59773" y="4872230"/>
            <a:ext cx="172720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</a:t>
            </a:fld>
            <a:endParaRPr sz="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979981"/>
            <a:ext cx="4548505" cy="1501775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1800" spc="135" b="1">
                <a:solidFill>
                  <a:srgbClr val="84ADAF"/>
                </a:solidFill>
                <a:latin typeface="Calibri"/>
                <a:cs typeface="Calibri"/>
              </a:rPr>
              <a:t>Topics</a:t>
            </a:r>
            <a:r>
              <a:rPr dirty="0" sz="1800" spc="2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85" b="1">
                <a:solidFill>
                  <a:srgbClr val="84ADAF"/>
                </a:solidFill>
                <a:latin typeface="Calibri"/>
                <a:cs typeface="Calibri"/>
              </a:rPr>
              <a:t>include:</a:t>
            </a:r>
            <a:endParaRPr sz="1800">
              <a:latin typeface="Calibri"/>
              <a:cs typeface="Calibri"/>
            </a:endParaRPr>
          </a:p>
          <a:p>
            <a:pPr marL="238125" indent="-225425">
              <a:lnSpc>
                <a:spcPct val="100000"/>
              </a:lnSpc>
              <a:spcBef>
                <a:spcPts val="615"/>
              </a:spcBef>
              <a:buFont typeface="Wingdings"/>
              <a:buChar char=""/>
              <a:tabLst>
                <a:tab pos="238125" algn="l"/>
                <a:tab pos="238760" algn="l"/>
              </a:tabLst>
            </a:pPr>
            <a:r>
              <a:rPr dirty="0" sz="1600" spc="60">
                <a:solidFill>
                  <a:srgbClr val="84ADAF"/>
                </a:solidFill>
                <a:latin typeface="Calibri"/>
                <a:cs typeface="Calibri"/>
              </a:rPr>
              <a:t>Introduction </a:t>
            </a:r>
            <a:r>
              <a:rPr dirty="0" sz="1600" spc="85">
                <a:solidFill>
                  <a:srgbClr val="84ADAF"/>
                </a:solidFill>
                <a:latin typeface="Calibri"/>
                <a:cs typeface="Calibri"/>
              </a:rPr>
              <a:t>and </a:t>
            </a:r>
            <a:r>
              <a:rPr dirty="0" sz="1600" spc="60">
                <a:solidFill>
                  <a:srgbClr val="84ADAF"/>
                </a:solidFill>
                <a:latin typeface="Calibri"/>
                <a:cs typeface="Calibri"/>
              </a:rPr>
              <a:t>exploratory </a:t>
            </a: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analysis </a:t>
            </a:r>
            <a:r>
              <a:rPr dirty="0" sz="1600" spc="50">
                <a:solidFill>
                  <a:srgbClr val="84ADAF"/>
                </a:solidFill>
                <a:latin typeface="Calibri"/>
                <a:cs typeface="Calibri"/>
              </a:rPr>
              <a:t>(Week</a:t>
            </a:r>
            <a:r>
              <a:rPr dirty="0" sz="1600" spc="-9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50">
                <a:solidFill>
                  <a:srgbClr val="84ADAF"/>
                </a:solidFill>
                <a:latin typeface="Calibri"/>
                <a:cs typeface="Calibri"/>
              </a:rPr>
              <a:t>1)</a:t>
            </a:r>
            <a:endParaRPr sz="1600">
              <a:latin typeface="Calibri"/>
              <a:cs typeface="Calibri"/>
            </a:endParaRPr>
          </a:p>
          <a:p>
            <a:pPr marL="238125" indent="-22542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38125" algn="l"/>
                <a:tab pos="238760" algn="l"/>
              </a:tabLst>
            </a:pPr>
            <a:r>
              <a:rPr dirty="0" sz="1600" spc="85">
                <a:solidFill>
                  <a:srgbClr val="84ADAF"/>
                </a:solidFill>
                <a:latin typeface="Calibri"/>
                <a:cs typeface="Calibri"/>
              </a:rPr>
              <a:t>Supervised </a:t>
            </a: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machine </a:t>
            </a:r>
            <a:r>
              <a:rPr dirty="0" sz="1600" spc="65">
                <a:solidFill>
                  <a:srgbClr val="84ADAF"/>
                </a:solidFill>
                <a:latin typeface="Calibri"/>
                <a:cs typeface="Calibri"/>
              </a:rPr>
              <a:t>learning </a:t>
            </a:r>
            <a:r>
              <a:rPr dirty="0" sz="1600" spc="60">
                <a:solidFill>
                  <a:srgbClr val="84ADAF"/>
                </a:solidFill>
                <a:latin typeface="Calibri"/>
                <a:cs typeface="Calibri"/>
              </a:rPr>
              <a:t>(Weeks</a:t>
            </a:r>
            <a:r>
              <a:rPr dirty="0" sz="1600" spc="-12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65">
                <a:solidFill>
                  <a:srgbClr val="84ADAF"/>
                </a:solidFill>
                <a:latin typeface="Calibri"/>
                <a:cs typeface="Calibri"/>
              </a:rPr>
              <a:t>2–10)</a:t>
            </a:r>
            <a:endParaRPr sz="1600">
              <a:latin typeface="Calibri"/>
              <a:cs typeface="Calibri"/>
            </a:endParaRPr>
          </a:p>
          <a:p>
            <a:pPr marL="238125" indent="-22542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38125" algn="l"/>
                <a:tab pos="238760" algn="l"/>
              </a:tabLst>
            </a:pPr>
            <a:r>
              <a:rPr dirty="0" sz="1600" spc="80">
                <a:solidFill>
                  <a:srgbClr val="84ADAF"/>
                </a:solidFill>
                <a:latin typeface="Calibri"/>
                <a:cs typeface="Calibri"/>
              </a:rPr>
              <a:t>Unsupervised </a:t>
            </a: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machine </a:t>
            </a:r>
            <a:r>
              <a:rPr dirty="0" sz="1600" spc="65">
                <a:solidFill>
                  <a:srgbClr val="84ADAF"/>
                </a:solidFill>
                <a:latin typeface="Calibri"/>
                <a:cs typeface="Calibri"/>
              </a:rPr>
              <a:t>learning </a:t>
            </a:r>
            <a:r>
              <a:rPr dirty="0" sz="1600" spc="60">
                <a:solidFill>
                  <a:srgbClr val="84ADAF"/>
                </a:solidFill>
                <a:latin typeface="Calibri"/>
                <a:cs typeface="Calibri"/>
              </a:rPr>
              <a:t>(Weeks</a:t>
            </a:r>
            <a:r>
              <a:rPr dirty="0" sz="1600" spc="-12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11–12)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0"/>
            <a:ext cx="4419600" cy="4759960"/>
          </a:xfrm>
          <a:custGeom>
            <a:avLst/>
            <a:gdLst/>
            <a:ahLst/>
            <a:cxnLst/>
            <a:rect l="l" t="t" r="r" b="b"/>
            <a:pathLst>
              <a:path w="4419600" h="4759960">
                <a:moveTo>
                  <a:pt x="0" y="4759452"/>
                </a:moveTo>
                <a:lnTo>
                  <a:pt x="4419600" y="4759452"/>
                </a:lnTo>
                <a:lnTo>
                  <a:pt x="4419600" y="0"/>
                </a:lnTo>
                <a:lnTo>
                  <a:pt x="0" y="0"/>
                </a:lnTo>
                <a:lnTo>
                  <a:pt x="0" y="4759452"/>
                </a:lnTo>
                <a:close/>
              </a:path>
            </a:pathLst>
          </a:custGeom>
          <a:solidFill>
            <a:srgbClr val="E0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2976" y="1068070"/>
            <a:ext cx="3879850" cy="1702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30" b="1">
                <a:solidFill>
                  <a:srgbClr val="84ADAF"/>
                </a:solidFill>
                <a:latin typeface="Calibri"/>
                <a:cs typeface="Calibri"/>
              </a:rPr>
              <a:t>Code</a:t>
            </a:r>
            <a:r>
              <a:rPr dirty="0" sz="1800" spc="-27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is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divided </a:t>
            </a:r>
            <a:r>
              <a:rPr dirty="0" sz="1800" spc="80" b="1">
                <a:solidFill>
                  <a:srgbClr val="84ADAF"/>
                </a:solidFill>
                <a:latin typeface="Calibri"/>
                <a:cs typeface="Calibri"/>
              </a:rPr>
              <a:t>into </a:t>
            </a:r>
            <a:r>
              <a:rPr dirty="0" sz="1800" spc="114" b="1">
                <a:solidFill>
                  <a:srgbClr val="84ADAF"/>
                </a:solidFill>
                <a:latin typeface="Calibri"/>
                <a:cs typeface="Calibri"/>
              </a:rPr>
              <a:t>cells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control</a:t>
            </a:r>
            <a:r>
              <a:rPr dirty="0" sz="1800" spc="1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85" b="1">
                <a:solidFill>
                  <a:srgbClr val="84ADAF"/>
                </a:solidFill>
                <a:latin typeface="Calibri"/>
                <a:cs typeface="Calibri"/>
              </a:rPr>
              <a:t>execution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Enables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interactive</a:t>
            </a:r>
            <a:r>
              <a:rPr dirty="0" sz="1800" spc="-5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development</a:t>
            </a:r>
            <a:endParaRPr sz="1800">
              <a:latin typeface="Calibri"/>
              <a:cs typeface="Calibri"/>
            </a:endParaRPr>
          </a:p>
          <a:p>
            <a:pPr marL="299085" marR="5080" indent="-28638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Ideal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for </a:t>
            </a:r>
            <a:r>
              <a:rPr dirty="0" sz="1800" spc="85" b="1">
                <a:solidFill>
                  <a:srgbClr val="84ADAF"/>
                </a:solidFill>
                <a:latin typeface="Calibri"/>
                <a:cs typeface="Calibri"/>
              </a:rPr>
              <a:t>exploratory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analysis</a:t>
            </a:r>
            <a:r>
              <a:rPr dirty="0" sz="1800" spc="-17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and  </a:t>
            </a: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model</a:t>
            </a:r>
            <a:r>
              <a:rPr dirty="0" sz="1800" spc="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building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91922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90"/>
              <a:t>Introduction </a:t>
            </a:r>
            <a:r>
              <a:rPr dirty="0" spc="-190"/>
              <a:t>to</a:t>
            </a:r>
            <a:r>
              <a:rPr dirty="0" spc="-570"/>
              <a:t> </a:t>
            </a:r>
            <a:r>
              <a:rPr dirty="0" spc="-340"/>
              <a:t>Jupyter </a:t>
            </a:r>
            <a:r>
              <a:rPr dirty="0" spc="-445"/>
              <a:t>Notebook</a:t>
            </a:r>
          </a:p>
        </p:txBody>
      </p:sp>
      <p:sp>
        <p:nvSpPr>
          <p:cNvPr id="5" name="object 5"/>
          <p:cNvSpPr/>
          <p:nvPr/>
        </p:nvSpPr>
        <p:spPr>
          <a:xfrm>
            <a:off x="4978908" y="640080"/>
            <a:ext cx="3910584" cy="3595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44440" y="705612"/>
            <a:ext cx="3779519" cy="3464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17009" y="1219072"/>
            <a:ext cx="1382395" cy="883285"/>
          </a:xfrm>
          <a:custGeom>
            <a:avLst/>
            <a:gdLst/>
            <a:ahLst/>
            <a:cxnLst/>
            <a:rect l="l" t="t" r="r" b="b"/>
            <a:pathLst>
              <a:path w="1382395" h="883285">
                <a:moveTo>
                  <a:pt x="1218311" y="838834"/>
                </a:moveTo>
                <a:lnTo>
                  <a:pt x="1210841" y="840069"/>
                </a:lnTo>
                <a:lnTo>
                  <a:pt x="1204658" y="843946"/>
                </a:lnTo>
                <a:lnTo>
                  <a:pt x="1200380" y="849872"/>
                </a:lnTo>
                <a:lnTo>
                  <a:pt x="1198626" y="857250"/>
                </a:lnTo>
                <a:lnTo>
                  <a:pt x="1199858" y="864719"/>
                </a:lnTo>
                <a:lnTo>
                  <a:pt x="1203721" y="870902"/>
                </a:lnTo>
                <a:lnTo>
                  <a:pt x="1209609" y="875180"/>
                </a:lnTo>
                <a:lnTo>
                  <a:pt x="1216914" y="876934"/>
                </a:lnTo>
                <a:lnTo>
                  <a:pt x="1381887" y="882776"/>
                </a:lnTo>
                <a:lnTo>
                  <a:pt x="1379773" y="878713"/>
                </a:lnTo>
                <a:lnTo>
                  <a:pt x="1339723" y="878713"/>
                </a:lnTo>
                <a:lnTo>
                  <a:pt x="1280081" y="841030"/>
                </a:lnTo>
                <a:lnTo>
                  <a:pt x="1218311" y="838834"/>
                </a:lnTo>
                <a:close/>
              </a:path>
              <a:path w="1382395" h="883285">
                <a:moveTo>
                  <a:pt x="1280081" y="841030"/>
                </a:moveTo>
                <a:lnTo>
                  <a:pt x="1339723" y="878713"/>
                </a:lnTo>
                <a:lnTo>
                  <a:pt x="1344363" y="871346"/>
                </a:lnTo>
                <a:lnTo>
                  <a:pt x="1332991" y="871346"/>
                </a:lnTo>
                <a:lnTo>
                  <a:pt x="1317910" y="842375"/>
                </a:lnTo>
                <a:lnTo>
                  <a:pt x="1280081" y="841030"/>
                </a:lnTo>
                <a:close/>
              </a:path>
              <a:path w="1382395" h="883285">
                <a:moveTo>
                  <a:pt x="1287329" y="726203"/>
                </a:moveTo>
                <a:lnTo>
                  <a:pt x="1280032" y="728344"/>
                </a:lnTo>
                <a:lnTo>
                  <a:pt x="1274173" y="733067"/>
                </a:lnTo>
                <a:lnTo>
                  <a:pt x="1270682" y="739457"/>
                </a:lnTo>
                <a:lnTo>
                  <a:pt x="1269835" y="746704"/>
                </a:lnTo>
                <a:lnTo>
                  <a:pt x="1271904" y="753999"/>
                </a:lnTo>
                <a:lnTo>
                  <a:pt x="1300426" y="808788"/>
                </a:lnTo>
                <a:lnTo>
                  <a:pt x="1360042" y="846454"/>
                </a:lnTo>
                <a:lnTo>
                  <a:pt x="1339723" y="878713"/>
                </a:lnTo>
                <a:lnTo>
                  <a:pt x="1379773" y="878713"/>
                </a:lnTo>
                <a:lnTo>
                  <a:pt x="1305814" y="736472"/>
                </a:lnTo>
                <a:lnTo>
                  <a:pt x="1301017" y="730541"/>
                </a:lnTo>
                <a:lnTo>
                  <a:pt x="1294590" y="727027"/>
                </a:lnTo>
                <a:lnTo>
                  <a:pt x="1287329" y="726203"/>
                </a:lnTo>
                <a:close/>
              </a:path>
              <a:path w="1382395" h="883285">
                <a:moveTo>
                  <a:pt x="1317910" y="842375"/>
                </a:moveTo>
                <a:lnTo>
                  <a:pt x="1332991" y="871346"/>
                </a:lnTo>
                <a:lnTo>
                  <a:pt x="1350517" y="843533"/>
                </a:lnTo>
                <a:lnTo>
                  <a:pt x="1317910" y="842375"/>
                </a:lnTo>
                <a:close/>
              </a:path>
              <a:path w="1382395" h="883285">
                <a:moveTo>
                  <a:pt x="1300426" y="808788"/>
                </a:moveTo>
                <a:lnTo>
                  <a:pt x="1317910" y="842375"/>
                </a:lnTo>
                <a:lnTo>
                  <a:pt x="1350517" y="843533"/>
                </a:lnTo>
                <a:lnTo>
                  <a:pt x="1332991" y="871346"/>
                </a:lnTo>
                <a:lnTo>
                  <a:pt x="1344363" y="871346"/>
                </a:lnTo>
                <a:lnTo>
                  <a:pt x="1360042" y="846454"/>
                </a:lnTo>
                <a:lnTo>
                  <a:pt x="1300426" y="808788"/>
                </a:lnTo>
                <a:close/>
              </a:path>
              <a:path w="1382395" h="883285">
                <a:moveTo>
                  <a:pt x="20319" y="0"/>
                </a:moveTo>
                <a:lnTo>
                  <a:pt x="0" y="32257"/>
                </a:lnTo>
                <a:lnTo>
                  <a:pt x="1280081" y="841030"/>
                </a:lnTo>
                <a:lnTo>
                  <a:pt x="1317910" y="842375"/>
                </a:lnTo>
                <a:lnTo>
                  <a:pt x="1300426" y="808788"/>
                </a:lnTo>
                <a:lnTo>
                  <a:pt x="20319" y="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12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0"/>
            <a:ext cx="4419600" cy="4759960"/>
          </a:xfrm>
          <a:custGeom>
            <a:avLst/>
            <a:gdLst/>
            <a:ahLst/>
            <a:cxnLst/>
            <a:rect l="l" t="t" r="r" b="b"/>
            <a:pathLst>
              <a:path w="4419600" h="4759960">
                <a:moveTo>
                  <a:pt x="0" y="4759452"/>
                </a:moveTo>
                <a:lnTo>
                  <a:pt x="4419600" y="4759452"/>
                </a:lnTo>
                <a:lnTo>
                  <a:pt x="4419600" y="0"/>
                </a:lnTo>
                <a:lnTo>
                  <a:pt x="0" y="0"/>
                </a:lnTo>
                <a:lnTo>
                  <a:pt x="0" y="4759452"/>
                </a:lnTo>
                <a:close/>
              </a:path>
            </a:pathLst>
          </a:custGeom>
          <a:solidFill>
            <a:srgbClr val="E0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2976" y="1068070"/>
            <a:ext cx="38106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%matplotlib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inline: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display</a:t>
            </a:r>
            <a:r>
              <a:rPr dirty="0" sz="1800" spc="-9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plots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inline in </a:t>
            </a: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Jupyter</a:t>
            </a:r>
            <a:r>
              <a:rPr dirty="0" sz="1800" spc="-10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notebook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224790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40"/>
              <a:t>Jupyter </a:t>
            </a:r>
            <a:r>
              <a:rPr dirty="0" spc="-285"/>
              <a:t>Cell</a:t>
            </a:r>
            <a:r>
              <a:rPr dirty="0" spc="-509"/>
              <a:t> </a:t>
            </a:r>
            <a:r>
              <a:rPr dirty="0" spc="-480"/>
              <a:t>Magics</a:t>
            </a:r>
          </a:p>
        </p:txBody>
      </p:sp>
      <p:sp>
        <p:nvSpPr>
          <p:cNvPr id="5" name="object 5"/>
          <p:cNvSpPr/>
          <p:nvPr/>
        </p:nvSpPr>
        <p:spPr>
          <a:xfrm>
            <a:off x="5065776" y="640080"/>
            <a:ext cx="3736848" cy="3817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31308" y="705612"/>
            <a:ext cx="3605784" cy="3686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12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0"/>
            <a:ext cx="4419600" cy="4759960"/>
          </a:xfrm>
          <a:custGeom>
            <a:avLst/>
            <a:gdLst/>
            <a:ahLst/>
            <a:cxnLst/>
            <a:rect l="l" t="t" r="r" b="b"/>
            <a:pathLst>
              <a:path w="4419600" h="4759960">
                <a:moveTo>
                  <a:pt x="0" y="4759452"/>
                </a:moveTo>
                <a:lnTo>
                  <a:pt x="4419600" y="4759452"/>
                </a:lnTo>
                <a:lnTo>
                  <a:pt x="4419600" y="0"/>
                </a:lnTo>
                <a:lnTo>
                  <a:pt x="0" y="0"/>
                </a:lnTo>
                <a:lnTo>
                  <a:pt x="0" y="4759452"/>
                </a:lnTo>
                <a:close/>
              </a:path>
            </a:pathLst>
          </a:custGeom>
          <a:solidFill>
            <a:srgbClr val="E0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2976" y="1068070"/>
            <a:ext cx="38106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%matplotlib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inline: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display</a:t>
            </a:r>
            <a:r>
              <a:rPr dirty="0" sz="1800" spc="-9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plots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inline in </a:t>
            </a: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Jupyter</a:t>
            </a:r>
            <a:r>
              <a:rPr dirty="0" sz="1800" spc="-10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notebook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224790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40"/>
              <a:t>Jupyter </a:t>
            </a:r>
            <a:r>
              <a:rPr dirty="0" spc="-285"/>
              <a:t>Cell</a:t>
            </a:r>
            <a:r>
              <a:rPr dirty="0" spc="-509"/>
              <a:t> </a:t>
            </a:r>
            <a:r>
              <a:rPr dirty="0" spc="-480"/>
              <a:t>Magics</a:t>
            </a:r>
          </a:p>
        </p:txBody>
      </p:sp>
      <p:sp>
        <p:nvSpPr>
          <p:cNvPr id="5" name="object 5"/>
          <p:cNvSpPr/>
          <p:nvPr/>
        </p:nvSpPr>
        <p:spPr>
          <a:xfrm>
            <a:off x="5065776" y="640080"/>
            <a:ext cx="3736848" cy="3817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31308" y="705612"/>
            <a:ext cx="3605784" cy="3686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11345" y="1299210"/>
            <a:ext cx="1109980" cy="612775"/>
          </a:xfrm>
          <a:custGeom>
            <a:avLst/>
            <a:gdLst/>
            <a:ahLst/>
            <a:cxnLst/>
            <a:rect l="l" t="t" r="r" b="b"/>
            <a:pathLst>
              <a:path w="1109979" h="612775">
                <a:moveTo>
                  <a:pt x="1005592" y="571909"/>
                </a:moveTo>
                <a:lnTo>
                  <a:pt x="943737" y="574166"/>
                </a:lnTo>
                <a:lnTo>
                  <a:pt x="925449" y="593851"/>
                </a:lnTo>
                <a:lnTo>
                  <a:pt x="927203" y="601229"/>
                </a:lnTo>
                <a:lnTo>
                  <a:pt x="931481" y="607155"/>
                </a:lnTo>
                <a:lnTo>
                  <a:pt x="937664" y="611032"/>
                </a:lnTo>
                <a:lnTo>
                  <a:pt x="945133" y="612266"/>
                </a:lnTo>
                <a:lnTo>
                  <a:pt x="1109979" y="606170"/>
                </a:lnTo>
                <a:lnTo>
                  <a:pt x="1109355" y="605154"/>
                </a:lnTo>
                <a:lnTo>
                  <a:pt x="1067689" y="605154"/>
                </a:lnTo>
                <a:lnTo>
                  <a:pt x="1005592" y="571909"/>
                </a:lnTo>
                <a:close/>
              </a:path>
              <a:path w="1109979" h="612775">
                <a:moveTo>
                  <a:pt x="1043358" y="570530"/>
                </a:moveTo>
                <a:lnTo>
                  <a:pt x="1005592" y="571909"/>
                </a:lnTo>
                <a:lnTo>
                  <a:pt x="1067689" y="605154"/>
                </a:lnTo>
                <a:lnTo>
                  <a:pt x="1071377" y="598296"/>
                </a:lnTo>
                <a:lnTo>
                  <a:pt x="1060450" y="598296"/>
                </a:lnTo>
                <a:lnTo>
                  <a:pt x="1043358" y="570530"/>
                </a:lnTo>
                <a:close/>
              </a:path>
              <a:path w="1109979" h="612775">
                <a:moveTo>
                  <a:pt x="1004528" y="456779"/>
                </a:moveTo>
                <a:lnTo>
                  <a:pt x="997457" y="459359"/>
                </a:lnTo>
                <a:lnTo>
                  <a:pt x="991893" y="464556"/>
                </a:lnTo>
                <a:lnTo>
                  <a:pt x="988853" y="471217"/>
                </a:lnTo>
                <a:lnTo>
                  <a:pt x="988528" y="478522"/>
                </a:lnTo>
                <a:lnTo>
                  <a:pt x="991107" y="485648"/>
                </a:lnTo>
                <a:lnTo>
                  <a:pt x="1023539" y="538334"/>
                </a:lnTo>
                <a:lnTo>
                  <a:pt x="1085722" y="571626"/>
                </a:lnTo>
                <a:lnTo>
                  <a:pt x="1067689" y="605154"/>
                </a:lnTo>
                <a:lnTo>
                  <a:pt x="1109355" y="605154"/>
                </a:lnTo>
                <a:lnTo>
                  <a:pt x="1023619" y="465709"/>
                </a:lnTo>
                <a:lnTo>
                  <a:pt x="1018478" y="460144"/>
                </a:lnTo>
                <a:lnTo>
                  <a:pt x="1011824" y="457104"/>
                </a:lnTo>
                <a:lnTo>
                  <a:pt x="1004528" y="456779"/>
                </a:lnTo>
                <a:close/>
              </a:path>
              <a:path w="1109979" h="612775">
                <a:moveTo>
                  <a:pt x="1075943" y="569340"/>
                </a:moveTo>
                <a:lnTo>
                  <a:pt x="1043358" y="570530"/>
                </a:lnTo>
                <a:lnTo>
                  <a:pt x="1060450" y="598296"/>
                </a:lnTo>
                <a:lnTo>
                  <a:pt x="1075943" y="569340"/>
                </a:lnTo>
                <a:close/>
              </a:path>
              <a:path w="1109979" h="612775">
                <a:moveTo>
                  <a:pt x="1081453" y="569340"/>
                </a:moveTo>
                <a:lnTo>
                  <a:pt x="1075943" y="569340"/>
                </a:lnTo>
                <a:lnTo>
                  <a:pt x="1060450" y="598296"/>
                </a:lnTo>
                <a:lnTo>
                  <a:pt x="1071377" y="598296"/>
                </a:lnTo>
                <a:lnTo>
                  <a:pt x="1085722" y="571626"/>
                </a:lnTo>
                <a:lnTo>
                  <a:pt x="1081453" y="569340"/>
                </a:lnTo>
                <a:close/>
              </a:path>
              <a:path w="1109979" h="612775">
                <a:moveTo>
                  <a:pt x="18033" y="0"/>
                </a:moveTo>
                <a:lnTo>
                  <a:pt x="0" y="33527"/>
                </a:lnTo>
                <a:lnTo>
                  <a:pt x="1005592" y="571909"/>
                </a:lnTo>
                <a:lnTo>
                  <a:pt x="1043358" y="570530"/>
                </a:lnTo>
                <a:lnTo>
                  <a:pt x="1023539" y="538334"/>
                </a:lnTo>
                <a:lnTo>
                  <a:pt x="18033" y="0"/>
                </a:lnTo>
                <a:close/>
              </a:path>
              <a:path w="1109979" h="612775">
                <a:moveTo>
                  <a:pt x="1023539" y="538334"/>
                </a:moveTo>
                <a:lnTo>
                  <a:pt x="1043358" y="570530"/>
                </a:lnTo>
                <a:lnTo>
                  <a:pt x="1075943" y="569340"/>
                </a:lnTo>
                <a:lnTo>
                  <a:pt x="1081453" y="569340"/>
                </a:lnTo>
                <a:lnTo>
                  <a:pt x="1023539" y="538334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12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0"/>
            <a:ext cx="4419600" cy="4759960"/>
          </a:xfrm>
          <a:custGeom>
            <a:avLst/>
            <a:gdLst/>
            <a:ahLst/>
            <a:cxnLst/>
            <a:rect l="l" t="t" r="r" b="b"/>
            <a:pathLst>
              <a:path w="4419600" h="4759960">
                <a:moveTo>
                  <a:pt x="0" y="4759452"/>
                </a:moveTo>
                <a:lnTo>
                  <a:pt x="4419600" y="4759452"/>
                </a:lnTo>
                <a:lnTo>
                  <a:pt x="4419600" y="0"/>
                </a:lnTo>
                <a:lnTo>
                  <a:pt x="0" y="0"/>
                </a:lnTo>
                <a:lnTo>
                  <a:pt x="0" y="4759452"/>
                </a:lnTo>
                <a:close/>
              </a:path>
            </a:pathLst>
          </a:custGeom>
          <a:solidFill>
            <a:srgbClr val="E0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2976" y="1068070"/>
            <a:ext cx="38106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%matplotlib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inline: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display</a:t>
            </a:r>
            <a:r>
              <a:rPr dirty="0" sz="1800" spc="-9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plots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inline in </a:t>
            </a: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Jupyter</a:t>
            </a:r>
            <a:r>
              <a:rPr dirty="0" sz="1800" spc="-10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notebook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224790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40"/>
              <a:t>Jupyter </a:t>
            </a:r>
            <a:r>
              <a:rPr dirty="0" spc="-285"/>
              <a:t>Cell</a:t>
            </a:r>
            <a:r>
              <a:rPr dirty="0" spc="-509"/>
              <a:t> </a:t>
            </a:r>
            <a:r>
              <a:rPr dirty="0" spc="-480"/>
              <a:t>Magics</a:t>
            </a:r>
          </a:p>
        </p:txBody>
      </p:sp>
      <p:sp>
        <p:nvSpPr>
          <p:cNvPr id="5" name="object 5"/>
          <p:cNvSpPr/>
          <p:nvPr/>
        </p:nvSpPr>
        <p:spPr>
          <a:xfrm>
            <a:off x="5065776" y="640080"/>
            <a:ext cx="3736848" cy="3817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31308" y="705612"/>
            <a:ext cx="3605784" cy="3686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98315" y="1561464"/>
            <a:ext cx="1724025" cy="989965"/>
          </a:xfrm>
          <a:custGeom>
            <a:avLst/>
            <a:gdLst/>
            <a:ahLst/>
            <a:cxnLst/>
            <a:rect l="l" t="t" r="r" b="b"/>
            <a:pathLst>
              <a:path w="1724025" h="989964">
                <a:moveTo>
                  <a:pt x="1620254" y="951091"/>
                </a:moveTo>
                <a:lnTo>
                  <a:pt x="1558289" y="951865"/>
                </a:lnTo>
                <a:lnTo>
                  <a:pt x="1539494" y="971169"/>
                </a:lnTo>
                <a:lnTo>
                  <a:pt x="1541081" y="978570"/>
                </a:lnTo>
                <a:lnTo>
                  <a:pt x="1545240" y="984567"/>
                </a:lnTo>
                <a:lnTo>
                  <a:pt x="1551352" y="988564"/>
                </a:lnTo>
                <a:lnTo>
                  <a:pt x="1558798" y="989965"/>
                </a:lnTo>
                <a:lnTo>
                  <a:pt x="1723771" y="987806"/>
                </a:lnTo>
                <a:lnTo>
                  <a:pt x="1722588" y="985774"/>
                </a:lnTo>
                <a:lnTo>
                  <a:pt x="1681480" y="985774"/>
                </a:lnTo>
                <a:lnTo>
                  <a:pt x="1620254" y="951091"/>
                </a:lnTo>
                <a:close/>
              </a:path>
              <a:path w="1724025" h="989964">
                <a:moveTo>
                  <a:pt x="1658063" y="950620"/>
                </a:moveTo>
                <a:lnTo>
                  <a:pt x="1620254" y="951091"/>
                </a:lnTo>
                <a:lnTo>
                  <a:pt x="1681480" y="985774"/>
                </a:lnTo>
                <a:lnTo>
                  <a:pt x="1685440" y="978789"/>
                </a:lnTo>
                <a:lnTo>
                  <a:pt x="1674495" y="978789"/>
                </a:lnTo>
                <a:lnTo>
                  <a:pt x="1658063" y="950620"/>
                </a:lnTo>
                <a:close/>
              </a:path>
              <a:path w="1724025" h="989964">
                <a:moveTo>
                  <a:pt x="1621873" y="835989"/>
                </a:moveTo>
                <a:lnTo>
                  <a:pt x="1614678" y="838454"/>
                </a:lnTo>
                <a:lnTo>
                  <a:pt x="1609070" y="843432"/>
                </a:lnTo>
                <a:lnTo>
                  <a:pt x="1605914" y="849995"/>
                </a:lnTo>
                <a:lnTo>
                  <a:pt x="1605426" y="857295"/>
                </a:lnTo>
                <a:lnTo>
                  <a:pt x="1607820" y="864489"/>
                </a:lnTo>
                <a:lnTo>
                  <a:pt x="1638974" y="917897"/>
                </a:lnTo>
                <a:lnTo>
                  <a:pt x="1700276" y="952627"/>
                </a:lnTo>
                <a:lnTo>
                  <a:pt x="1681480" y="985774"/>
                </a:lnTo>
                <a:lnTo>
                  <a:pt x="1722588" y="985774"/>
                </a:lnTo>
                <a:lnTo>
                  <a:pt x="1640839" y="845312"/>
                </a:lnTo>
                <a:lnTo>
                  <a:pt x="1635787" y="839632"/>
                </a:lnTo>
                <a:lnTo>
                  <a:pt x="1629187" y="836453"/>
                </a:lnTo>
                <a:lnTo>
                  <a:pt x="1621873" y="835989"/>
                </a:lnTo>
                <a:close/>
              </a:path>
              <a:path w="1724025" h="989964">
                <a:moveTo>
                  <a:pt x="1690624" y="950214"/>
                </a:moveTo>
                <a:lnTo>
                  <a:pt x="1658063" y="950620"/>
                </a:lnTo>
                <a:lnTo>
                  <a:pt x="1674495" y="978789"/>
                </a:lnTo>
                <a:lnTo>
                  <a:pt x="1690624" y="950214"/>
                </a:lnTo>
                <a:close/>
              </a:path>
              <a:path w="1724025" h="989964">
                <a:moveTo>
                  <a:pt x="1696016" y="950214"/>
                </a:moveTo>
                <a:lnTo>
                  <a:pt x="1690624" y="950214"/>
                </a:lnTo>
                <a:lnTo>
                  <a:pt x="1674495" y="978789"/>
                </a:lnTo>
                <a:lnTo>
                  <a:pt x="1685440" y="978789"/>
                </a:lnTo>
                <a:lnTo>
                  <a:pt x="1700276" y="952627"/>
                </a:lnTo>
                <a:lnTo>
                  <a:pt x="1696016" y="950214"/>
                </a:lnTo>
                <a:close/>
              </a:path>
              <a:path w="1724025" h="989964">
                <a:moveTo>
                  <a:pt x="18796" y="0"/>
                </a:moveTo>
                <a:lnTo>
                  <a:pt x="0" y="33274"/>
                </a:lnTo>
                <a:lnTo>
                  <a:pt x="1620254" y="951091"/>
                </a:lnTo>
                <a:lnTo>
                  <a:pt x="1658063" y="950620"/>
                </a:lnTo>
                <a:lnTo>
                  <a:pt x="1638974" y="917897"/>
                </a:lnTo>
                <a:lnTo>
                  <a:pt x="18796" y="0"/>
                </a:lnTo>
                <a:close/>
              </a:path>
              <a:path w="1724025" h="989964">
                <a:moveTo>
                  <a:pt x="1638974" y="917897"/>
                </a:moveTo>
                <a:lnTo>
                  <a:pt x="1658063" y="950620"/>
                </a:lnTo>
                <a:lnTo>
                  <a:pt x="1690624" y="950214"/>
                </a:lnTo>
                <a:lnTo>
                  <a:pt x="1696016" y="950214"/>
                </a:lnTo>
                <a:lnTo>
                  <a:pt x="1638974" y="917897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12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0"/>
            <a:ext cx="4419600" cy="4759960"/>
          </a:xfrm>
          <a:custGeom>
            <a:avLst/>
            <a:gdLst/>
            <a:ahLst/>
            <a:cxnLst/>
            <a:rect l="l" t="t" r="r" b="b"/>
            <a:pathLst>
              <a:path w="4419600" h="4759960">
                <a:moveTo>
                  <a:pt x="0" y="4759452"/>
                </a:moveTo>
                <a:lnTo>
                  <a:pt x="4419600" y="4759452"/>
                </a:lnTo>
                <a:lnTo>
                  <a:pt x="4419600" y="0"/>
                </a:lnTo>
                <a:lnTo>
                  <a:pt x="0" y="0"/>
                </a:lnTo>
                <a:lnTo>
                  <a:pt x="0" y="4759452"/>
                </a:lnTo>
                <a:close/>
              </a:path>
            </a:pathLst>
          </a:custGeom>
          <a:solidFill>
            <a:srgbClr val="E0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2976" y="1068070"/>
            <a:ext cx="3810635" cy="1275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%matplotlib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inline: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display</a:t>
            </a:r>
            <a:r>
              <a:rPr dirty="0" sz="1800" spc="-9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plots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inline in </a:t>
            </a: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Jupyter</a:t>
            </a:r>
            <a:r>
              <a:rPr dirty="0" sz="1800" spc="-10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notebook</a:t>
            </a:r>
            <a:endParaRPr sz="1800">
              <a:latin typeface="Calibri"/>
              <a:cs typeface="Calibri"/>
            </a:endParaRPr>
          </a:p>
          <a:p>
            <a:pPr marL="299085" marR="179705" indent="-28638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30" b="1">
                <a:solidFill>
                  <a:srgbClr val="84ADAF"/>
                </a:solidFill>
                <a:latin typeface="Calibri"/>
                <a:cs typeface="Calibri"/>
              </a:rPr>
              <a:t>%%timeit: </a:t>
            </a:r>
            <a:r>
              <a:rPr dirty="0" sz="1800" spc="80" b="1">
                <a:solidFill>
                  <a:srgbClr val="84ADAF"/>
                </a:solidFill>
                <a:latin typeface="Calibri"/>
                <a:cs typeface="Calibri"/>
              </a:rPr>
              <a:t>time </a:t>
            </a: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how </a:t>
            </a: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long</a:t>
            </a:r>
            <a:r>
              <a:rPr dirty="0" sz="1800" spc="-26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60" b="1">
                <a:solidFill>
                  <a:srgbClr val="84ADAF"/>
                </a:solidFill>
                <a:latin typeface="Calibri"/>
                <a:cs typeface="Calibri"/>
              </a:rPr>
              <a:t>a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cell 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takes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to</a:t>
            </a:r>
            <a:r>
              <a:rPr dirty="0" sz="1800" spc="-3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85" b="1">
                <a:solidFill>
                  <a:srgbClr val="84ADAF"/>
                </a:solidFill>
                <a:latin typeface="Calibri"/>
                <a:cs typeface="Calibri"/>
              </a:rPr>
              <a:t>execute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224790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40"/>
              <a:t>Jupyter </a:t>
            </a:r>
            <a:r>
              <a:rPr dirty="0" spc="-285"/>
              <a:t>Cell</a:t>
            </a:r>
            <a:r>
              <a:rPr dirty="0" spc="-509"/>
              <a:t> </a:t>
            </a:r>
            <a:r>
              <a:rPr dirty="0" spc="-480"/>
              <a:t>Magics</a:t>
            </a:r>
          </a:p>
        </p:txBody>
      </p:sp>
      <p:sp>
        <p:nvSpPr>
          <p:cNvPr id="5" name="object 5"/>
          <p:cNvSpPr/>
          <p:nvPr/>
        </p:nvSpPr>
        <p:spPr>
          <a:xfrm>
            <a:off x="5065776" y="640080"/>
            <a:ext cx="3736848" cy="3817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31308" y="705612"/>
            <a:ext cx="3605784" cy="3686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40227" y="2337816"/>
            <a:ext cx="2262505" cy="1460500"/>
          </a:xfrm>
          <a:custGeom>
            <a:avLst/>
            <a:gdLst/>
            <a:ahLst/>
            <a:cxnLst/>
            <a:rect l="l" t="t" r="r" b="b"/>
            <a:pathLst>
              <a:path w="2262504" h="1460500">
                <a:moveTo>
                  <a:pt x="2099183" y="1415542"/>
                </a:moveTo>
                <a:lnTo>
                  <a:pt x="2091693" y="1416683"/>
                </a:lnTo>
                <a:lnTo>
                  <a:pt x="2085466" y="1420479"/>
                </a:lnTo>
                <a:lnTo>
                  <a:pt x="2081145" y="1426346"/>
                </a:lnTo>
                <a:lnTo>
                  <a:pt x="2079371" y="1433702"/>
                </a:lnTo>
                <a:lnTo>
                  <a:pt x="2080512" y="1441192"/>
                </a:lnTo>
                <a:lnTo>
                  <a:pt x="2084308" y="1447418"/>
                </a:lnTo>
                <a:lnTo>
                  <a:pt x="2090175" y="1451740"/>
                </a:lnTo>
                <a:lnTo>
                  <a:pt x="2097532" y="1453514"/>
                </a:lnTo>
                <a:lnTo>
                  <a:pt x="2262378" y="1460499"/>
                </a:lnTo>
                <a:lnTo>
                  <a:pt x="2260172" y="1456181"/>
                </a:lnTo>
                <a:lnTo>
                  <a:pt x="2220341" y="1456181"/>
                </a:lnTo>
                <a:lnTo>
                  <a:pt x="2161059" y="1418157"/>
                </a:lnTo>
                <a:lnTo>
                  <a:pt x="2099183" y="1415542"/>
                </a:lnTo>
                <a:close/>
              </a:path>
              <a:path w="2262504" h="1460500">
                <a:moveTo>
                  <a:pt x="2161059" y="1418157"/>
                </a:moveTo>
                <a:lnTo>
                  <a:pt x="2220341" y="1456181"/>
                </a:lnTo>
                <a:lnTo>
                  <a:pt x="2225057" y="1448815"/>
                </a:lnTo>
                <a:lnTo>
                  <a:pt x="2213610" y="1448815"/>
                </a:lnTo>
                <a:lnTo>
                  <a:pt x="2198764" y="1419751"/>
                </a:lnTo>
                <a:lnTo>
                  <a:pt x="2161059" y="1418157"/>
                </a:lnTo>
                <a:close/>
              </a:path>
              <a:path w="2262504" h="1460500">
                <a:moveTo>
                  <a:pt x="2168961" y="1303256"/>
                </a:moveTo>
                <a:lnTo>
                  <a:pt x="2161667" y="1305305"/>
                </a:lnTo>
                <a:lnTo>
                  <a:pt x="2155733" y="1310028"/>
                </a:lnTo>
                <a:lnTo>
                  <a:pt x="2152205" y="1316418"/>
                </a:lnTo>
                <a:lnTo>
                  <a:pt x="2151344" y="1323665"/>
                </a:lnTo>
                <a:lnTo>
                  <a:pt x="2153412" y="1330959"/>
                </a:lnTo>
                <a:lnTo>
                  <a:pt x="2181494" y="1385941"/>
                </a:lnTo>
                <a:lnTo>
                  <a:pt x="2240915" y="1424050"/>
                </a:lnTo>
                <a:lnTo>
                  <a:pt x="2220341" y="1456181"/>
                </a:lnTo>
                <a:lnTo>
                  <a:pt x="2260172" y="1456181"/>
                </a:lnTo>
                <a:lnTo>
                  <a:pt x="2187321" y="1313561"/>
                </a:lnTo>
                <a:lnTo>
                  <a:pt x="2182598" y="1307681"/>
                </a:lnTo>
                <a:lnTo>
                  <a:pt x="2176208" y="1304147"/>
                </a:lnTo>
                <a:lnTo>
                  <a:pt x="2168961" y="1303256"/>
                </a:lnTo>
                <a:close/>
              </a:path>
              <a:path w="2262504" h="1460500">
                <a:moveTo>
                  <a:pt x="2198764" y="1419751"/>
                </a:moveTo>
                <a:lnTo>
                  <a:pt x="2213610" y="1448815"/>
                </a:lnTo>
                <a:lnTo>
                  <a:pt x="2231390" y="1421130"/>
                </a:lnTo>
                <a:lnTo>
                  <a:pt x="2198764" y="1419751"/>
                </a:lnTo>
                <a:close/>
              </a:path>
              <a:path w="2262504" h="1460500">
                <a:moveTo>
                  <a:pt x="2181494" y="1385941"/>
                </a:moveTo>
                <a:lnTo>
                  <a:pt x="2198764" y="1419751"/>
                </a:lnTo>
                <a:lnTo>
                  <a:pt x="2231390" y="1421130"/>
                </a:lnTo>
                <a:lnTo>
                  <a:pt x="2213610" y="1448815"/>
                </a:lnTo>
                <a:lnTo>
                  <a:pt x="2225057" y="1448815"/>
                </a:lnTo>
                <a:lnTo>
                  <a:pt x="2240915" y="1424050"/>
                </a:lnTo>
                <a:lnTo>
                  <a:pt x="2181494" y="1385941"/>
                </a:lnTo>
                <a:close/>
              </a:path>
              <a:path w="2262504" h="1460500">
                <a:moveTo>
                  <a:pt x="20574" y="0"/>
                </a:moveTo>
                <a:lnTo>
                  <a:pt x="0" y="32003"/>
                </a:lnTo>
                <a:lnTo>
                  <a:pt x="2161059" y="1418157"/>
                </a:lnTo>
                <a:lnTo>
                  <a:pt x="2198764" y="1419751"/>
                </a:lnTo>
                <a:lnTo>
                  <a:pt x="2181494" y="1385941"/>
                </a:lnTo>
                <a:lnTo>
                  <a:pt x="20574" y="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12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0"/>
            <a:ext cx="4419600" cy="4759960"/>
          </a:xfrm>
          <a:custGeom>
            <a:avLst/>
            <a:gdLst/>
            <a:ahLst/>
            <a:cxnLst/>
            <a:rect l="l" t="t" r="r" b="b"/>
            <a:pathLst>
              <a:path w="4419600" h="4759960">
                <a:moveTo>
                  <a:pt x="0" y="4759452"/>
                </a:moveTo>
                <a:lnTo>
                  <a:pt x="4419600" y="4759452"/>
                </a:lnTo>
                <a:lnTo>
                  <a:pt x="4419600" y="0"/>
                </a:lnTo>
                <a:lnTo>
                  <a:pt x="0" y="0"/>
                </a:lnTo>
                <a:lnTo>
                  <a:pt x="0" y="4759452"/>
                </a:lnTo>
                <a:close/>
              </a:path>
            </a:pathLst>
          </a:custGeom>
          <a:solidFill>
            <a:srgbClr val="E0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2976" y="1068070"/>
            <a:ext cx="3810635" cy="2251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%matplotlib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inline: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display</a:t>
            </a:r>
            <a:r>
              <a:rPr dirty="0" sz="1800" spc="-9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plots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inline in </a:t>
            </a: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Jupyter</a:t>
            </a:r>
            <a:r>
              <a:rPr dirty="0" sz="1800" spc="-10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notebook</a:t>
            </a:r>
            <a:endParaRPr sz="1800">
              <a:latin typeface="Calibri"/>
              <a:cs typeface="Calibri"/>
            </a:endParaRPr>
          </a:p>
          <a:p>
            <a:pPr marL="299085" marR="179705" indent="-28638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30" b="1">
                <a:solidFill>
                  <a:srgbClr val="84ADAF"/>
                </a:solidFill>
                <a:latin typeface="Calibri"/>
                <a:cs typeface="Calibri"/>
              </a:rPr>
              <a:t>%%timeit: </a:t>
            </a:r>
            <a:r>
              <a:rPr dirty="0" sz="1800" spc="80" b="1">
                <a:solidFill>
                  <a:srgbClr val="84ADAF"/>
                </a:solidFill>
                <a:latin typeface="Calibri"/>
                <a:cs typeface="Calibri"/>
              </a:rPr>
              <a:t>time </a:t>
            </a: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how </a:t>
            </a: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long</a:t>
            </a:r>
            <a:r>
              <a:rPr dirty="0" sz="1800" spc="-26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60" b="1">
                <a:solidFill>
                  <a:srgbClr val="84ADAF"/>
                </a:solidFill>
                <a:latin typeface="Calibri"/>
                <a:cs typeface="Calibri"/>
              </a:rPr>
              <a:t>a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cell 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takes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to</a:t>
            </a:r>
            <a:r>
              <a:rPr dirty="0" sz="1800" spc="-3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85" b="1">
                <a:solidFill>
                  <a:srgbClr val="84ADAF"/>
                </a:solidFill>
                <a:latin typeface="Calibri"/>
                <a:cs typeface="Calibri"/>
              </a:rPr>
              <a:t>execute</a:t>
            </a:r>
            <a:endParaRPr sz="1800">
              <a:latin typeface="Calibri"/>
              <a:cs typeface="Calibri"/>
            </a:endParaRPr>
          </a:p>
          <a:p>
            <a:pPr marL="299085" marR="151130" indent="-286385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75" b="1">
                <a:solidFill>
                  <a:srgbClr val="84ADAF"/>
                </a:solidFill>
                <a:latin typeface="Calibri"/>
                <a:cs typeface="Calibri"/>
              </a:rPr>
              <a:t>%run </a:t>
            </a:r>
            <a:r>
              <a:rPr dirty="0" sz="1800" spc="80" b="1">
                <a:solidFill>
                  <a:srgbClr val="84ADAF"/>
                </a:solidFill>
                <a:latin typeface="Calibri"/>
                <a:cs typeface="Calibri"/>
              </a:rPr>
              <a:t>filename.ipynb: </a:t>
            </a:r>
            <a:r>
              <a:rPr dirty="0" sz="1800" spc="85" b="1">
                <a:solidFill>
                  <a:srgbClr val="84ADAF"/>
                </a:solidFill>
                <a:latin typeface="Calibri"/>
                <a:cs typeface="Calibri"/>
              </a:rPr>
              <a:t>execute  </a:t>
            </a:r>
            <a:r>
              <a:rPr dirty="0" sz="1800" spc="114" b="1">
                <a:solidFill>
                  <a:srgbClr val="84ADAF"/>
                </a:solidFill>
                <a:latin typeface="Calibri"/>
                <a:cs typeface="Calibri"/>
              </a:rPr>
              <a:t>code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from </a:t>
            </a:r>
            <a:r>
              <a:rPr dirty="0" sz="1800" spc="80" b="1">
                <a:solidFill>
                  <a:srgbClr val="84ADAF"/>
                </a:solidFill>
                <a:latin typeface="Calibri"/>
                <a:cs typeface="Calibri"/>
              </a:rPr>
              <a:t>another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notebook</a:t>
            </a:r>
            <a:r>
              <a:rPr dirty="0" sz="1800" spc="-22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85" b="1">
                <a:solidFill>
                  <a:srgbClr val="84ADAF"/>
                </a:solidFill>
                <a:latin typeface="Calibri"/>
                <a:cs typeface="Calibri"/>
              </a:rPr>
              <a:t>or 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python</a:t>
            </a:r>
            <a:r>
              <a:rPr dirty="0" sz="1800" spc="-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80" b="1">
                <a:solidFill>
                  <a:srgbClr val="84ADAF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224790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40"/>
              <a:t>Jupyter </a:t>
            </a:r>
            <a:r>
              <a:rPr dirty="0" spc="-285"/>
              <a:t>Cell</a:t>
            </a:r>
            <a:r>
              <a:rPr dirty="0" spc="-509"/>
              <a:t> </a:t>
            </a:r>
            <a:r>
              <a:rPr dirty="0" spc="-480"/>
              <a:t>Magics</a:t>
            </a:r>
          </a:p>
        </p:txBody>
      </p:sp>
      <p:sp>
        <p:nvSpPr>
          <p:cNvPr id="5" name="object 5"/>
          <p:cNvSpPr/>
          <p:nvPr/>
        </p:nvSpPr>
        <p:spPr>
          <a:xfrm>
            <a:off x="5324855" y="640080"/>
            <a:ext cx="3218688" cy="3598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90388" y="705612"/>
            <a:ext cx="3087623" cy="3467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38803" y="1549146"/>
            <a:ext cx="1662430" cy="1622425"/>
          </a:xfrm>
          <a:custGeom>
            <a:avLst/>
            <a:gdLst/>
            <a:ahLst/>
            <a:cxnLst/>
            <a:rect l="l" t="t" r="r" b="b"/>
            <a:pathLst>
              <a:path w="1662429" h="1622425">
                <a:moveTo>
                  <a:pt x="1608138" y="52768"/>
                </a:moveTo>
                <a:lnTo>
                  <a:pt x="1571421" y="61965"/>
                </a:lnTo>
                <a:lnTo>
                  <a:pt x="0" y="1595120"/>
                </a:lnTo>
                <a:lnTo>
                  <a:pt x="26670" y="1622297"/>
                </a:lnTo>
                <a:lnTo>
                  <a:pt x="1598074" y="89283"/>
                </a:lnTo>
                <a:lnTo>
                  <a:pt x="1608138" y="52768"/>
                </a:lnTo>
                <a:close/>
              </a:path>
              <a:path w="1662429" h="1622425">
                <a:moveTo>
                  <a:pt x="1658793" y="12700"/>
                </a:moveTo>
                <a:lnTo>
                  <a:pt x="1621917" y="12700"/>
                </a:lnTo>
                <a:lnTo>
                  <a:pt x="1648587" y="40004"/>
                </a:lnTo>
                <a:lnTo>
                  <a:pt x="1598074" y="89283"/>
                </a:lnTo>
                <a:lnTo>
                  <a:pt x="1581658" y="148843"/>
                </a:lnTo>
                <a:lnTo>
                  <a:pt x="1581134" y="156388"/>
                </a:lnTo>
                <a:lnTo>
                  <a:pt x="1583467" y="163290"/>
                </a:lnTo>
                <a:lnTo>
                  <a:pt x="1588230" y="168810"/>
                </a:lnTo>
                <a:lnTo>
                  <a:pt x="1594993" y="172212"/>
                </a:lnTo>
                <a:lnTo>
                  <a:pt x="1602484" y="172737"/>
                </a:lnTo>
                <a:lnTo>
                  <a:pt x="1609391" y="170418"/>
                </a:lnTo>
                <a:lnTo>
                  <a:pt x="1614941" y="165693"/>
                </a:lnTo>
                <a:lnTo>
                  <a:pt x="1618361" y="159003"/>
                </a:lnTo>
                <a:lnTo>
                  <a:pt x="1658793" y="12700"/>
                </a:lnTo>
                <a:close/>
              </a:path>
              <a:path w="1662429" h="1622425">
                <a:moveTo>
                  <a:pt x="1630228" y="21208"/>
                </a:moveTo>
                <a:lnTo>
                  <a:pt x="1616837" y="21208"/>
                </a:lnTo>
                <a:lnTo>
                  <a:pt x="1639824" y="44830"/>
                </a:lnTo>
                <a:lnTo>
                  <a:pt x="1608138" y="52768"/>
                </a:lnTo>
                <a:lnTo>
                  <a:pt x="1598074" y="89283"/>
                </a:lnTo>
                <a:lnTo>
                  <a:pt x="1648587" y="40004"/>
                </a:lnTo>
                <a:lnTo>
                  <a:pt x="1630228" y="21208"/>
                </a:lnTo>
                <a:close/>
              </a:path>
              <a:path w="1662429" h="1622425">
                <a:moveTo>
                  <a:pt x="1662302" y="0"/>
                </a:moveTo>
                <a:lnTo>
                  <a:pt x="1502283" y="40004"/>
                </a:lnTo>
                <a:lnTo>
                  <a:pt x="1495423" y="43239"/>
                </a:lnTo>
                <a:lnTo>
                  <a:pt x="1490551" y="48640"/>
                </a:lnTo>
                <a:lnTo>
                  <a:pt x="1488084" y="55471"/>
                </a:lnTo>
                <a:lnTo>
                  <a:pt x="1488439" y="62991"/>
                </a:lnTo>
                <a:lnTo>
                  <a:pt x="1491676" y="69871"/>
                </a:lnTo>
                <a:lnTo>
                  <a:pt x="1497091" y="74787"/>
                </a:lnTo>
                <a:lnTo>
                  <a:pt x="1503959" y="77297"/>
                </a:lnTo>
                <a:lnTo>
                  <a:pt x="1511554" y="76962"/>
                </a:lnTo>
                <a:lnTo>
                  <a:pt x="1571421" y="61965"/>
                </a:lnTo>
                <a:lnTo>
                  <a:pt x="1621917" y="12700"/>
                </a:lnTo>
                <a:lnTo>
                  <a:pt x="1658793" y="12700"/>
                </a:lnTo>
                <a:lnTo>
                  <a:pt x="1662302" y="0"/>
                </a:lnTo>
                <a:close/>
              </a:path>
              <a:path w="1662429" h="1622425">
                <a:moveTo>
                  <a:pt x="1621917" y="12700"/>
                </a:moveTo>
                <a:lnTo>
                  <a:pt x="1571421" y="61965"/>
                </a:lnTo>
                <a:lnTo>
                  <a:pt x="1608138" y="52768"/>
                </a:lnTo>
                <a:lnTo>
                  <a:pt x="1616837" y="21208"/>
                </a:lnTo>
                <a:lnTo>
                  <a:pt x="1630228" y="21208"/>
                </a:lnTo>
                <a:lnTo>
                  <a:pt x="1621917" y="12700"/>
                </a:lnTo>
                <a:close/>
              </a:path>
              <a:path w="1662429" h="1622425">
                <a:moveTo>
                  <a:pt x="1616837" y="21208"/>
                </a:moveTo>
                <a:lnTo>
                  <a:pt x="1608138" y="52768"/>
                </a:lnTo>
                <a:lnTo>
                  <a:pt x="1639824" y="44830"/>
                </a:lnTo>
                <a:lnTo>
                  <a:pt x="1616837" y="21208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12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0"/>
            <a:ext cx="4419600" cy="4759960"/>
          </a:xfrm>
          <a:custGeom>
            <a:avLst/>
            <a:gdLst/>
            <a:ahLst/>
            <a:cxnLst/>
            <a:rect l="l" t="t" r="r" b="b"/>
            <a:pathLst>
              <a:path w="4419600" h="4759960">
                <a:moveTo>
                  <a:pt x="0" y="4759452"/>
                </a:moveTo>
                <a:lnTo>
                  <a:pt x="4419600" y="4759452"/>
                </a:lnTo>
                <a:lnTo>
                  <a:pt x="4419600" y="0"/>
                </a:lnTo>
                <a:lnTo>
                  <a:pt x="0" y="0"/>
                </a:lnTo>
                <a:lnTo>
                  <a:pt x="0" y="4759452"/>
                </a:lnTo>
                <a:close/>
              </a:path>
            </a:pathLst>
          </a:custGeom>
          <a:solidFill>
            <a:srgbClr val="E0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2976" y="1068070"/>
            <a:ext cx="3935095" cy="2952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%matplotlib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inline: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display</a:t>
            </a:r>
            <a:r>
              <a:rPr dirty="0" sz="1800" spc="-7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plots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inline in </a:t>
            </a: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Jupyter</a:t>
            </a:r>
            <a:r>
              <a:rPr dirty="0" sz="1800" spc="-10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notebook</a:t>
            </a:r>
            <a:endParaRPr sz="1800">
              <a:latin typeface="Calibri"/>
              <a:cs typeface="Calibri"/>
            </a:endParaRPr>
          </a:p>
          <a:p>
            <a:pPr marL="299085" marR="304165" indent="-28638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30" b="1">
                <a:solidFill>
                  <a:srgbClr val="84ADAF"/>
                </a:solidFill>
                <a:latin typeface="Calibri"/>
                <a:cs typeface="Calibri"/>
              </a:rPr>
              <a:t>%%timeit: </a:t>
            </a:r>
            <a:r>
              <a:rPr dirty="0" sz="1800" spc="80" b="1">
                <a:solidFill>
                  <a:srgbClr val="84ADAF"/>
                </a:solidFill>
                <a:latin typeface="Calibri"/>
                <a:cs typeface="Calibri"/>
              </a:rPr>
              <a:t>time </a:t>
            </a: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how </a:t>
            </a: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long</a:t>
            </a:r>
            <a:r>
              <a:rPr dirty="0" sz="1800" spc="-26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60" b="1">
                <a:solidFill>
                  <a:srgbClr val="84ADAF"/>
                </a:solidFill>
                <a:latin typeface="Calibri"/>
                <a:cs typeface="Calibri"/>
              </a:rPr>
              <a:t>a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cell 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takes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to</a:t>
            </a:r>
            <a:r>
              <a:rPr dirty="0" sz="1800" spc="-3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85" b="1">
                <a:solidFill>
                  <a:srgbClr val="84ADAF"/>
                </a:solidFill>
                <a:latin typeface="Calibri"/>
                <a:cs typeface="Calibri"/>
              </a:rPr>
              <a:t>execute</a:t>
            </a:r>
            <a:endParaRPr sz="1800">
              <a:latin typeface="Calibri"/>
              <a:cs typeface="Calibri"/>
            </a:endParaRPr>
          </a:p>
          <a:p>
            <a:pPr marL="299085" marR="275590" indent="-286385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75" b="1">
                <a:solidFill>
                  <a:srgbClr val="84ADAF"/>
                </a:solidFill>
                <a:latin typeface="Calibri"/>
                <a:cs typeface="Calibri"/>
              </a:rPr>
              <a:t>%run </a:t>
            </a:r>
            <a:r>
              <a:rPr dirty="0" sz="1800" spc="80" b="1">
                <a:solidFill>
                  <a:srgbClr val="84ADAF"/>
                </a:solidFill>
                <a:latin typeface="Calibri"/>
                <a:cs typeface="Calibri"/>
              </a:rPr>
              <a:t>filename.ipynb: </a:t>
            </a:r>
            <a:r>
              <a:rPr dirty="0" sz="1800" spc="85" b="1">
                <a:solidFill>
                  <a:srgbClr val="84ADAF"/>
                </a:solidFill>
                <a:latin typeface="Calibri"/>
                <a:cs typeface="Calibri"/>
              </a:rPr>
              <a:t>execute  </a:t>
            </a:r>
            <a:r>
              <a:rPr dirty="0" sz="1800" spc="114" b="1">
                <a:solidFill>
                  <a:srgbClr val="84ADAF"/>
                </a:solidFill>
                <a:latin typeface="Calibri"/>
                <a:cs typeface="Calibri"/>
              </a:rPr>
              <a:t>code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from </a:t>
            </a:r>
            <a:r>
              <a:rPr dirty="0" sz="1800" spc="80" b="1">
                <a:solidFill>
                  <a:srgbClr val="84ADAF"/>
                </a:solidFill>
                <a:latin typeface="Calibri"/>
                <a:cs typeface="Calibri"/>
              </a:rPr>
              <a:t>another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notebook</a:t>
            </a:r>
            <a:r>
              <a:rPr dirty="0" sz="1800" spc="-22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85" b="1">
                <a:solidFill>
                  <a:srgbClr val="84ADAF"/>
                </a:solidFill>
                <a:latin typeface="Calibri"/>
                <a:cs typeface="Calibri"/>
              </a:rPr>
              <a:t>or 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python</a:t>
            </a:r>
            <a:r>
              <a:rPr dirty="0" sz="1800" spc="-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80" b="1">
                <a:solidFill>
                  <a:srgbClr val="84ADAF"/>
                </a:solidFill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75" b="1">
                <a:solidFill>
                  <a:srgbClr val="84ADAF"/>
                </a:solidFill>
                <a:latin typeface="Calibri"/>
                <a:cs typeface="Calibri"/>
              </a:rPr>
              <a:t>%load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filename.py: </a:t>
            </a: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copy</a:t>
            </a:r>
            <a:r>
              <a:rPr dirty="0" sz="1800" spc="-16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contents</a:t>
            </a:r>
            <a:endParaRPr sz="18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dirty="0" sz="1800" spc="85" b="1">
                <a:solidFill>
                  <a:srgbClr val="84ADAF"/>
                </a:solidFill>
                <a:latin typeface="Calibri"/>
                <a:cs typeface="Calibri"/>
              </a:rPr>
              <a:t>of</a:t>
            </a:r>
            <a:r>
              <a:rPr dirty="0" sz="1800" spc="1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the</a:t>
            </a:r>
            <a:r>
              <a:rPr dirty="0" sz="1800" spc="2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80" b="1">
                <a:solidFill>
                  <a:srgbClr val="84ADAF"/>
                </a:solidFill>
                <a:latin typeface="Calibri"/>
                <a:cs typeface="Calibri"/>
              </a:rPr>
              <a:t>file</a:t>
            </a:r>
            <a:r>
              <a:rPr dirty="0" sz="1800" spc="3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800" spc="1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paste</a:t>
            </a:r>
            <a:r>
              <a:rPr dirty="0" sz="1800" spc="3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80" b="1">
                <a:solidFill>
                  <a:srgbClr val="84ADAF"/>
                </a:solidFill>
                <a:latin typeface="Calibri"/>
                <a:cs typeface="Calibri"/>
              </a:rPr>
              <a:t>into</a:t>
            </a:r>
            <a:r>
              <a:rPr dirty="0" sz="1800" spc="2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the</a:t>
            </a:r>
            <a:r>
              <a:rPr dirty="0" sz="1800" spc="1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cell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224790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40"/>
              <a:t>Jupyter </a:t>
            </a:r>
            <a:r>
              <a:rPr dirty="0" spc="-285"/>
              <a:t>Cell</a:t>
            </a:r>
            <a:r>
              <a:rPr dirty="0" spc="-509"/>
              <a:t> </a:t>
            </a:r>
            <a:r>
              <a:rPr dirty="0" spc="-480"/>
              <a:t>Magics</a:t>
            </a:r>
          </a:p>
        </p:txBody>
      </p:sp>
      <p:sp>
        <p:nvSpPr>
          <p:cNvPr id="5" name="object 5"/>
          <p:cNvSpPr/>
          <p:nvPr/>
        </p:nvSpPr>
        <p:spPr>
          <a:xfrm>
            <a:off x="5324855" y="640080"/>
            <a:ext cx="3218688" cy="3598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90388" y="705612"/>
            <a:ext cx="3087623" cy="3467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38803" y="1549146"/>
            <a:ext cx="1662430" cy="1622425"/>
          </a:xfrm>
          <a:custGeom>
            <a:avLst/>
            <a:gdLst/>
            <a:ahLst/>
            <a:cxnLst/>
            <a:rect l="l" t="t" r="r" b="b"/>
            <a:pathLst>
              <a:path w="1662429" h="1622425">
                <a:moveTo>
                  <a:pt x="1608138" y="52768"/>
                </a:moveTo>
                <a:lnTo>
                  <a:pt x="1571421" y="61965"/>
                </a:lnTo>
                <a:lnTo>
                  <a:pt x="0" y="1595120"/>
                </a:lnTo>
                <a:lnTo>
                  <a:pt x="26670" y="1622297"/>
                </a:lnTo>
                <a:lnTo>
                  <a:pt x="1598074" y="89283"/>
                </a:lnTo>
                <a:lnTo>
                  <a:pt x="1608138" y="52768"/>
                </a:lnTo>
                <a:close/>
              </a:path>
              <a:path w="1662429" h="1622425">
                <a:moveTo>
                  <a:pt x="1658793" y="12700"/>
                </a:moveTo>
                <a:lnTo>
                  <a:pt x="1621917" y="12700"/>
                </a:lnTo>
                <a:lnTo>
                  <a:pt x="1648587" y="40004"/>
                </a:lnTo>
                <a:lnTo>
                  <a:pt x="1598074" y="89283"/>
                </a:lnTo>
                <a:lnTo>
                  <a:pt x="1581658" y="148843"/>
                </a:lnTo>
                <a:lnTo>
                  <a:pt x="1581134" y="156388"/>
                </a:lnTo>
                <a:lnTo>
                  <a:pt x="1583467" y="163290"/>
                </a:lnTo>
                <a:lnTo>
                  <a:pt x="1588230" y="168810"/>
                </a:lnTo>
                <a:lnTo>
                  <a:pt x="1594993" y="172212"/>
                </a:lnTo>
                <a:lnTo>
                  <a:pt x="1602484" y="172737"/>
                </a:lnTo>
                <a:lnTo>
                  <a:pt x="1609391" y="170418"/>
                </a:lnTo>
                <a:lnTo>
                  <a:pt x="1614941" y="165693"/>
                </a:lnTo>
                <a:lnTo>
                  <a:pt x="1618361" y="159003"/>
                </a:lnTo>
                <a:lnTo>
                  <a:pt x="1658793" y="12700"/>
                </a:lnTo>
                <a:close/>
              </a:path>
              <a:path w="1662429" h="1622425">
                <a:moveTo>
                  <a:pt x="1630228" y="21208"/>
                </a:moveTo>
                <a:lnTo>
                  <a:pt x="1616837" y="21208"/>
                </a:lnTo>
                <a:lnTo>
                  <a:pt x="1639824" y="44830"/>
                </a:lnTo>
                <a:lnTo>
                  <a:pt x="1608138" y="52768"/>
                </a:lnTo>
                <a:lnTo>
                  <a:pt x="1598074" y="89283"/>
                </a:lnTo>
                <a:lnTo>
                  <a:pt x="1648587" y="40004"/>
                </a:lnTo>
                <a:lnTo>
                  <a:pt x="1630228" y="21208"/>
                </a:lnTo>
                <a:close/>
              </a:path>
              <a:path w="1662429" h="1622425">
                <a:moveTo>
                  <a:pt x="1662302" y="0"/>
                </a:moveTo>
                <a:lnTo>
                  <a:pt x="1502283" y="40004"/>
                </a:lnTo>
                <a:lnTo>
                  <a:pt x="1495423" y="43239"/>
                </a:lnTo>
                <a:lnTo>
                  <a:pt x="1490551" y="48640"/>
                </a:lnTo>
                <a:lnTo>
                  <a:pt x="1488084" y="55471"/>
                </a:lnTo>
                <a:lnTo>
                  <a:pt x="1488439" y="62991"/>
                </a:lnTo>
                <a:lnTo>
                  <a:pt x="1491676" y="69871"/>
                </a:lnTo>
                <a:lnTo>
                  <a:pt x="1497091" y="74787"/>
                </a:lnTo>
                <a:lnTo>
                  <a:pt x="1503959" y="77297"/>
                </a:lnTo>
                <a:lnTo>
                  <a:pt x="1511554" y="76962"/>
                </a:lnTo>
                <a:lnTo>
                  <a:pt x="1571421" y="61965"/>
                </a:lnTo>
                <a:lnTo>
                  <a:pt x="1621917" y="12700"/>
                </a:lnTo>
                <a:lnTo>
                  <a:pt x="1658793" y="12700"/>
                </a:lnTo>
                <a:lnTo>
                  <a:pt x="1662302" y="0"/>
                </a:lnTo>
                <a:close/>
              </a:path>
              <a:path w="1662429" h="1622425">
                <a:moveTo>
                  <a:pt x="1621917" y="12700"/>
                </a:moveTo>
                <a:lnTo>
                  <a:pt x="1571421" y="61965"/>
                </a:lnTo>
                <a:lnTo>
                  <a:pt x="1608138" y="52768"/>
                </a:lnTo>
                <a:lnTo>
                  <a:pt x="1616837" y="21208"/>
                </a:lnTo>
                <a:lnTo>
                  <a:pt x="1630228" y="21208"/>
                </a:lnTo>
                <a:lnTo>
                  <a:pt x="1621917" y="12700"/>
                </a:lnTo>
                <a:close/>
              </a:path>
              <a:path w="1662429" h="1622425">
                <a:moveTo>
                  <a:pt x="1616837" y="21208"/>
                </a:moveTo>
                <a:lnTo>
                  <a:pt x="1608138" y="52768"/>
                </a:lnTo>
                <a:lnTo>
                  <a:pt x="1639824" y="44830"/>
                </a:lnTo>
                <a:lnTo>
                  <a:pt x="1616837" y="21208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12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28231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40"/>
              <a:t>Jupyter </a:t>
            </a:r>
            <a:r>
              <a:rPr dirty="0" spc="-455"/>
              <a:t>Keyboard</a:t>
            </a:r>
            <a:r>
              <a:rPr dirty="0" spc="-505"/>
              <a:t> </a:t>
            </a:r>
            <a:r>
              <a:rPr dirty="0" spc="-320"/>
              <a:t>Shortcuts</a:t>
            </a:r>
          </a:p>
        </p:txBody>
      </p:sp>
      <p:sp>
        <p:nvSpPr>
          <p:cNvPr id="3" name="object 3"/>
          <p:cNvSpPr/>
          <p:nvPr/>
        </p:nvSpPr>
        <p:spPr>
          <a:xfrm>
            <a:off x="1464563" y="1002791"/>
            <a:ext cx="6214872" cy="2930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42288" y="1080516"/>
            <a:ext cx="6059423" cy="27752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36191" y="1074419"/>
            <a:ext cx="6071870" cy="2787650"/>
          </a:xfrm>
          <a:custGeom>
            <a:avLst/>
            <a:gdLst/>
            <a:ahLst/>
            <a:cxnLst/>
            <a:rect l="l" t="t" r="r" b="b"/>
            <a:pathLst>
              <a:path w="6071870" h="2787650">
                <a:moveTo>
                  <a:pt x="0" y="2787395"/>
                </a:moveTo>
                <a:lnTo>
                  <a:pt x="6071616" y="2787395"/>
                </a:lnTo>
                <a:lnTo>
                  <a:pt x="6071616" y="0"/>
                </a:lnTo>
                <a:lnTo>
                  <a:pt x="0" y="0"/>
                </a:lnTo>
                <a:lnTo>
                  <a:pt x="0" y="2787395"/>
                </a:lnTo>
                <a:close/>
              </a:path>
            </a:pathLst>
          </a:custGeom>
          <a:ln w="12192">
            <a:solidFill>
              <a:srgbClr val="344B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57200" y="4151376"/>
            <a:ext cx="8229600" cy="431800"/>
          </a:xfrm>
          <a:prstGeom prst="rect">
            <a:avLst/>
          </a:prstGeom>
          <a:solidFill>
            <a:srgbClr val="E0EBEB"/>
          </a:solidFill>
        </p:spPr>
        <p:txBody>
          <a:bodyPr wrap="square" lIns="0" tIns="76835" rIns="0" bIns="0" rtlCol="0" vert="horz">
            <a:spAutoFit/>
          </a:bodyPr>
          <a:lstStyle/>
          <a:p>
            <a:pPr marL="918210">
              <a:lnSpc>
                <a:spcPct val="100000"/>
              </a:lnSpc>
              <a:spcBef>
                <a:spcPts val="605"/>
              </a:spcBef>
            </a:pPr>
            <a:r>
              <a:rPr dirty="0" sz="1600" spc="100" b="1">
                <a:solidFill>
                  <a:srgbClr val="344B5E"/>
                </a:solidFill>
                <a:latin typeface="Calibri"/>
                <a:cs typeface="Calibri"/>
              </a:rPr>
              <a:t>Keyboard </a:t>
            </a:r>
            <a:r>
              <a:rPr dirty="0" sz="1600" spc="80" b="1">
                <a:solidFill>
                  <a:srgbClr val="344B5E"/>
                </a:solidFill>
                <a:latin typeface="Calibri"/>
                <a:cs typeface="Calibri"/>
              </a:rPr>
              <a:t>shortcuts </a:t>
            </a:r>
            <a:r>
              <a:rPr dirty="0" sz="1600" spc="85" b="1">
                <a:solidFill>
                  <a:srgbClr val="344B5E"/>
                </a:solidFill>
                <a:latin typeface="Calibri"/>
                <a:cs typeface="Calibri"/>
              </a:rPr>
              <a:t>can </a:t>
            </a:r>
            <a:r>
              <a:rPr dirty="0" sz="1600" spc="100" b="1">
                <a:solidFill>
                  <a:srgbClr val="344B5E"/>
                </a:solidFill>
                <a:latin typeface="Calibri"/>
                <a:cs typeface="Calibri"/>
              </a:rPr>
              <a:t>be </a:t>
            </a:r>
            <a:r>
              <a:rPr dirty="0" sz="1600" spc="75" b="1">
                <a:solidFill>
                  <a:srgbClr val="344B5E"/>
                </a:solidFill>
                <a:latin typeface="Calibri"/>
                <a:cs typeface="Calibri"/>
              </a:rPr>
              <a:t>viewed </a:t>
            </a:r>
            <a:r>
              <a:rPr dirty="0" sz="1600" spc="80" b="1">
                <a:solidFill>
                  <a:srgbClr val="344B5E"/>
                </a:solidFill>
                <a:latin typeface="Calibri"/>
                <a:cs typeface="Calibri"/>
              </a:rPr>
              <a:t>from </a:t>
            </a:r>
            <a:r>
              <a:rPr dirty="0" sz="1600" spc="110" b="1">
                <a:solidFill>
                  <a:srgbClr val="344B5E"/>
                </a:solidFill>
                <a:latin typeface="Calibri"/>
                <a:cs typeface="Calibri"/>
              </a:rPr>
              <a:t>Help</a:t>
            </a:r>
            <a:r>
              <a:rPr dirty="0" sz="1600" spc="-240" b="1">
                <a:solidFill>
                  <a:srgbClr val="344B5E"/>
                </a:solidFill>
                <a:latin typeface="Calibri"/>
                <a:cs typeface="Calibri"/>
              </a:rPr>
              <a:t> </a:t>
            </a:r>
            <a:r>
              <a:rPr dirty="0" sz="1600" spc="-160" b="1">
                <a:solidFill>
                  <a:srgbClr val="344B5E"/>
                </a:solidFill>
                <a:latin typeface="Calibri"/>
                <a:cs typeface="Calibri"/>
              </a:rPr>
              <a:t>→ </a:t>
            </a:r>
            <a:r>
              <a:rPr dirty="0" sz="1600" spc="100" b="1">
                <a:solidFill>
                  <a:srgbClr val="344B5E"/>
                </a:solidFill>
                <a:latin typeface="Calibri"/>
                <a:cs typeface="Calibri"/>
              </a:rPr>
              <a:t>Keyboard </a:t>
            </a:r>
            <a:r>
              <a:rPr dirty="0" sz="1600" spc="90" b="1">
                <a:solidFill>
                  <a:srgbClr val="344B5E"/>
                </a:solidFill>
                <a:latin typeface="Calibri"/>
                <a:cs typeface="Calibri"/>
              </a:rPr>
              <a:t>Shortcuts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12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2976" y="1193663"/>
            <a:ext cx="3570604" cy="89090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Convert from </a:t>
            </a:r>
            <a:r>
              <a:rPr dirty="0" sz="1800" spc="130" b="1">
                <a:solidFill>
                  <a:srgbClr val="84ADAF"/>
                </a:solidFill>
                <a:latin typeface="Calibri"/>
                <a:cs typeface="Calibri"/>
              </a:rPr>
              <a:t>Command</a:t>
            </a:r>
            <a:r>
              <a:rPr dirty="0" sz="1800" spc="-18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14" b="1">
                <a:solidFill>
                  <a:srgbClr val="84ADAF"/>
                </a:solidFill>
                <a:latin typeface="Calibri"/>
                <a:cs typeface="Calibri"/>
              </a:rPr>
              <a:t>Line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1400" spc="-5" b="1">
                <a:solidFill>
                  <a:srgbClr val="344B5E"/>
                </a:solidFill>
                <a:latin typeface="Courier New"/>
                <a:cs typeface="Courier New"/>
              </a:rPr>
              <a:t>&gt;&gt;&gt; jupyter nbconvert --to</a:t>
            </a:r>
            <a:r>
              <a:rPr dirty="0" sz="1400" spc="165" b="1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 b="1">
                <a:solidFill>
                  <a:srgbClr val="344B5E"/>
                </a:solidFill>
                <a:latin typeface="Courier New"/>
                <a:cs typeface="Courier New"/>
              </a:rPr>
              <a:t>python</a:t>
            </a:r>
            <a:endParaRPr sz="1400">
              <a:latin typeface="Courier New"/>
              <a:cs typeface="Courier New"/>
            </a:endParaRPr>
          </a:p>
          <a:p>
            <a:pPr marL="469265">
              <a:lnSpc>
                <a:spcPct val="100000"/>
              </a:lnSpc>
            </a:pPr>
            <a:r>
              <a:rPr dirty="0" sz="1400" spc="-5" b="1">
                <a:solidFill>
                  <a:srgbClr val="344B5E"/>
                </a:solidFill>
                <a:latin typeface="Courier New"/>
                <a:cs typeface="Courier New"/>
              </a:rPr>
              <a:t>notebook.ipynb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12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2976" y="213117"/>
            <a:ext cx="4082415" cy="795020"/>
          </a:xfrm>
          <a:prstGeom prst="rect"/>
        </p:spPr>
        <p:txBody>
          <a:bodyPr wrap="square" lIns="0" tIns="844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pc="-465"/>
              <a:t>Making </a:t>
            </a:r>
            <a:r>
              <a:rPr dirty="0" spc="-340"/>
              <a:t>Jupyter </a:t>
            </a:r>
            <a:r>
              <a:rPr dirty="0" spc="-450"/>
              <a:t>Notebooks</a:t>
            </a:r>
            <a:r>
              <a:rPr dirty="0" spc="-365"/>
              <a:t> </a:t>
            </a:r>
            <a:r>
              <a:rPr dirty="0" spc="-465"/>
              <a:t>Reusable</a:t>
            </a:r>
          </a:p>
          <a:p>
            <a:pPr marL="13970">
              <a:lnSpc>
                <a:spcPct val="100000"/>
              </a:lnSpc>
              <a:spcBef>
                <a:spcPts val="215"/>
              </a:spcBef>
            </a:pPr>
            <a:r>
              <a:rPr dirty="0" sz="1200" spc="110">
                <a:solidFill>
                  <a:srgbClr val="84ADAF"/>
                </a:solidFill>
                <a:latin typeface="Calibri"/>
                <a:cs typeface="Calibri"/>
              </a:rPr>
              <a:t>To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extract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Python</a:t>
            </a:r>
            <a:r>
              <a:rPr dirty="0" sz="1200" spc="-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code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from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a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80">
                <a:solidFill>
                  <a:srgbClr val="84ADAF"/>
                </a:solidFill>
                <a:latin typeface="Calibri"/>
                <a:cs typeface="Calibri"/>
              </a:rPr>
              <a:t>Jupyter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notebook: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2976" y="1193663"/>
            <a:ext cx="3570604" cy="89090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Convert from </a:t>
            </a:r>
            <a:r>
              <a:rPr dirty="0" sz="1800" spc="130" b="1">
                <a:solidFill>
                  <a:srgbClr val="84ADAF"/>
                </a:solidFill>
                <a:latin typeface="Calibri"/>
                <a:cs typeface="Calibri"/>
              </a:rPr>
              <a:t>Command</a:t>
            </a:r>
            <a:r>
              <a:rPr dirty="0" sz="1800" spc="-18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14" b="1">
                <a:solidFill>
                  <a:srgbClr val="84ADAF"/>
                </a:solidFill>
                <a:latin typeface="Calibri"/>
                <a:cs typeface="Calibri"/>
              </a:rPr>
              <a:t>Line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1400" spc="-5" b="1">
                <a:solidFill>
                  <a:srgbClr val="344B5E"/>
                </a:solidFill>
                <a:latin typeface="Courier New"/>
                <a:cs typeface="Courier New"/>
              </a:rPr>
              <a:t>&gt;&gt;&gt; jupyter nbconvert --to</a:t>
            </a:r>
            <a:r>
              <a:rPr dirty="0" sz="1400" spc="165" b="1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 b="1">
                <a:solidFill>
                  <a:srgbClr val="344B5E"/>
                </a:solidFill>
                <a:latin typeface="Courier New"/>
                <a:cs typeface="Courier New"/>
              </a:rPr>
              <a:t>python</a:t>
            </a:r>
            <a:endParaRPr sz="1400">
              <a:latin typeface="Courier New"/>
              <a:cs typeface="Courier New"/>
            </a:endParaRPr>
          </a:p>
          <a:p>
            <a:pPr marL="469265">
              <a:lnSpc>
                <a:spcPct val="100000"/>
              </a:lnSpc>
            </a:pPr>
            <a:r>
              <a:rPr dirty="0" sz="1400" spc="-5" b="1">
                <a:solidFill>
                  <a:srgbClr val="344B5E"/>
                </a:solidFill>
                <a:latin typeface="Courier New"/>
                <a:cs typeface="Courier New"/>
              </a:rPr>
              <a:t>notebook.ipynb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09286" y="1285494"/>
            <a:ext cx="24161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Export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from</a:t>
            </a:r>
            <a:r>
              <a:rPr dirty="0" sz="1800" spc="-10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5" b="1">
                <a:solidFill>
                  <a:srgbClr val="84ADAF"/>
                </a:solidFill>
                <a:latin typeface="Calibri"/>
                <a:cs typeface="Calibri"/>
              </a:rPr>
              <a:t>Notebook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976" y="213117"/>
            <a:ext cx="4082415" cy="795020"/>
          </a:xfrm>
          <a:prstGeom prst="rect"/>
        </p:spPr>
        <p:txBody>
          <a:bodyPr wrap="square" lIns="0" tIns="844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pc="-465"/>
              <a:t>Making </a:t>
            </a:r>
            <a:r>
              <a:rPr dirty="0" spc="-340"/>
              <a:t>Jupyter </a:t>
            </a:r>
            <a:r>
              <a:rPr dirty="0" spc="-450"/>
              <a:t>Notebooks</a:t>
            </a:r>
            <a:r>
              <a:rPr dirty="0" spc="-365"/>
              <a:t> </a:t>
            </a:r>
            <a:r>
              <a:rPr dirty="0" spc="-465"/>
              <a:t>Reusable</a:t>
            </a:r>
          </a:p>
          <a:p>
            <a:pPr marL="13970">
              <a:lnSpc>
                <a:spcPct val="100000"/>
              </a:lnSpc>
              <a:spcBef>
                <a:spcPts val="215"/>
              </a:spcBef>
            </a:pPr>
            <a:r>
              <a:rPr dirty="0" sz="1200" spc="110">
                <a:solidFill>
                  <a:srgbClr val="84ADAF"/>
                </a:solidFill>
                <a:latin typeface="Calibri"/>
                <a:cs typeface="Calibri"/>
              </a:rPr>
              <a:t>To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extract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Python</a:t>
            </a:r>
            <a:r>
              <a:rPr dirty="0" sz="1200" spc="-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code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from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a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80">
                <a:solidFill>
                  <a:srgbClr val="84ADAF"/>
                </a:solidFill>
                <a:latin typeface="Calibri"/>
                <a:cs typeface="Calibri"/>
              </a:rPr>
              <a:t>Jupyter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notebook: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72228" y="1732788"/>
            <a:ext cx="3662172" cy="2421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49952" y="1810511"/>
            <a:ext cx="3506724" cy="2266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43855" y="1804416"/>
            <a:ext cx="3519170" cy="2278380"/>
          </a:xfrm>
          <a:custGeom>
            <a:avLst/>
            <a:gdLst/>
            <a:ahLst/>
            <a:cxnLst/>
            <a:rect l="l" t="t" r="r" b="b"/>
            <a:pathLst>
              <a:path w="3519170" h="2278379">
                <a:moveTo>
                  <a:pt x="0" y="2278380"/>
                </a:moveTo>
                <a:lnTo>
                  <a:pt x="3518915" y="2278380"/>
                </a:lnTo>
                <a:lnTo>
                  <a:pt x="3518915" y="0"/>
                </a:lnTo>
                <a:lnTo>
                  <a:pt x="0" y="0"/>
                </a:lnTo>
                <a:lnTo>
                  <a:pt x="0" y="2278380"/>
                </a:lnTo>
                <a:close/>
              </a:path>
            </a:pathLst>
          </a:custGeom>
          <a:ln w="12192">
            <a:solidFill>
              <a:srgbClr val="344B5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12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218503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45"/>
              <a:t>Overview </a:t>
            </a:r>
            <a:r>
              <a:rPr dirty="0" spc="-250"/>
              <a:t>of</a:t>
            </a:r>
            <a:r>
              <a:rPr dirty="0" spc="-395"/>
              <a:t> </a:t>
            </a:r>
            <a:r>
              <a:rPr dirty="0" spc="-475"/>
              <a:t>Course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59773" y="4872230"/>
            <a:ext cx="172720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</a:t>
            </a:fld>
            <a:endParaRPr sz="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979981"/>
            <a:ext cx="4548505" cy="3117850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1800" spc="135" b="1">
                <a:solidFill>
                  <a:srgbClr val="84ADAF"/>
                </a:solidFill>
                <a:latin typeface="Calibri"/>
                <a:cs typeface="Calibri"/>
              </a:rPr>
              <a:t>Topics</a:t>
            </a:r>
            <a:r>
              <a:rPr dirty="0" sz="1800" spc="2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85" b="1">
                <a:solidFill>
                  <a:srgbClr val="84ADAF"/>
                </a:solidFill>
                <a:latin typeface="Calibri"/>
                <a:cs typeface="Calibri"/>
              </a:rPr>
              <a:t>include:</a:t>
            </a:r>
            <a:endParaRPr sz="1800">
              <a:latin typeface="Calibri"/>
              <a:cs typeface="Calibri"/>
            </a:endParaRPr>
          </a:p>
          <a:p>
            <a:pPr marL="238125" indent="-225425">
              <a:lnSpc>
                <a:spcPct val="100000"/>
              </a:lnSpc>
              <a:spcBef>
                <a:spcPts val="615"/>
              </a:spcBef>
              <a:buFont typeface="Wingdings"/>
              <a:buChar char=""/>
              <a:tabLst>
                <a:tab pos="238125" algn="l"/>
                <a:tab pos="238760" algn="l"/>
              </a:tabLst>
            </a:pPr>
            <a:r>
              <a:rPr dirty="0" sz="1600" spc="60">
                <a:solidFill>
                  <a:srgbClr val="84ADAF"/>
                </a:solidFill>
                <a:latin typeface="Calibri"/>
                <a:cs typeface="Calibri"/>
              </a:rPr>
              <a:t>Introduction </a:t>
            </a:r>
            <a:r>
              <a:rPr dirty="0" sz="1600" spc="85">
                <a:solidFill>
                  <a:srgbClr val="84ADAF"/>
                </a:solidFill>
                <a:latin typeface="Calibri"/>
                <a:cs typeface="Calibri"/>
              </a:rPr>
              <a:t>and </a:t>
            </a:r>
            <a:r>
              <a:rPr dirty="0" sz="1600" spc="60">
                <a:solidFill>
                  <a:srgbClr val="84ADAF"/>
                </a:solidFill>
                <a:latin typeface="Calibri"/>
                <a:cs typeface="Calibri"/>
              </a:rPr>
              <a:t>exploratory </a:t>
            </a: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analysis </a:t>
            </a:r>
            <a:r>
              <a:rPr dirty="0" sz="1600" spc="50">
                <a:solidFill>
                  <a:srgbClr val="84ADAF"/>
                </a:solidFill>
                <a:latin typeface="Calibri"/>
                <a:cs typeface="Calibri"/>
              </a:rPr>
              <a:t>(Week</a:t>
            </a:r>
            <a:r>
              <a:rPr dirty="0" sz="1600" spc="-9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50">
                <a:solidFill>
                  <a:srgbClr val="84ADAF"/>
                </a:solidFill>
                <a:latin typeface="Calibri"/>
                <a:cs typeface="Calibri"/>
              </a:rPr>
              <a:t>1)</a:t>
            </a:r>
            <a:endParaRPr sz="1600">
              <a:latin typeface="Calibri"/>
              <a:cs typeface="Calibri"/>
            </a:endParaRPr>
          </a:p>
          <a:p>
            <a:pPr marL="238125" indent="-22542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38125" algn="l"/>
                <a:tab pos="238760" algn="l"/>
              </a:tabLst>
            </a:pPr>
            <a:r>
              <a:rPr dirty="0" sz="1600" spc="85">
                <a:solidFill>
                  <a:srgbClr val="84ADAF"/>
                </a:solidFill>
                <a:latin typeface="Calibri"/>
                <a:cs typeface="Calibri"/>
              </a:rPr>
              <a:t>Supervised </a:t>
            </a: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machine </a:t>
            </a:r>
            <a:r>
              <a:rPr dirty="0" sz="1600" spc="65">
                <a:solidFill>
                  <a:srgbClr val="84ADAF"/>
                </a:solidFill>
                <a:latin typeface="Calibri"/>
                <a:cs typeface="Calibri"/>
              </a:rPr>
              <a:t>learning </a:t>
            </a:r>
            <a:r>
              <a:rPr dirty="0" sz="1600" spc="60">
                <a:solidFill>
                  <a:srgbClr val="84ADAF"/>
                </a:solidFill>
                <a:latin typeface="Calibri"/>
                <a:cs typeface="Calibri"/>
              </a:rPr>
              <a:t>(Weeks</a:t>
            </a:r>
            <a:r>
              <a:rPr dirty="0" sz="1600" spc="-12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65">
                <a:solidFill>
                  <a:srgbClr val="84ADAF"/>
                </a:solidFill>
                <a:latin typeface="Calibri"/>
                <a:cs typeface="Calibri"/>
              </a:rPr>
              <a:t>2–10)</a:t>
            </a:r>
            <a:endParaRPr sz="1600">
              <a:latin typeface="Calibri"/>
              <a:cs typeface="Calibri"/>
            </a:endParaRPr>
          </a:p>
          <a:p>
            <a:pPr marL="238125" indent="-22542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38125" algn="l"/>
                <a:tab pos="238760" algn="l"/>
              </a:tabLst>
            </a:pPr>
            <a:r>
              <a:rPr dirty="0" sz="1600" spc="80">
                <a:solidFill>
                  <a:srgbClr val="84ADAF"/>
                </a:solidFill>
                <a:latin typeface="Calibri"/>
                <a:cs typeface="Calibri"/>
              </a:rPr>
              <a:t>Unsupervised </a:t>
            </a: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machine </a:t>
            </a:r>
            <a:r>
              <a:rPr dirty="0" sz="1600" spc="65">
                <a:solidFill>
                  <a:srgbClr val="84ADAF"/>
                </a:solidFill>
                <a:latin typeface="Calibri"/>
                <a:cs typeface="Calibri"/>
              </a:rPr>
              <a:t>learning </a:t>
            </a:r>
            <a:r>
              <a:rPr dirty="0" sz="1600" spc="60">
                <a:solidFill>
                  <a:srgbClr val="84ADAF"/>
                </a:solidFill>
                <a:latin typeface="Calibri"/>
                <a:cs typeface="Calibri"/>
              </a:rPr>
              <a:t>(Weeks</a:t>
            </a:r>
            <a:r>
              <a:rPr dirty="0" sz="1600" spc="-12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11–12)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Each</a:t>
            </a:r>
            <a:r>
              <a:rPr dirty="0" sz="1800" spc="2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60" b="1">
                <a:solidFill>
                  <a:srgbClr val="84ADAF"/>
                </a:solidFill>
                <a:latin typeface="Calibri"/>
                <a:cs typeface="Calibri"/>
              </a:rPr>
              <a:t>week:</a:t>
            </a:r>
            <a:endParaRPr sz="1800">
              <a:latin typeface="Calibri"/>
              <a:cs typeface="Calibri"/>
            </a:endParaRPr>
          </a:p>
          <a:p>
            <a:pPr marL="238125" indent="-225425">
              <a:lnSpc>
                <a:spcPct val="100000"/>
              </a:lnSpc>
              <a:spcBef>
                <a:spcPts val="610"/>
              </a:spcBef>
              <a:buFont typeface="Wingdings"/>
              <a:buChar char=""/>
              <a:tabLst>
                <a:tab pos="238125" algn="l"/>
                <a:tab pos="238760" algn="l"/>
              </a:tabLst>
            </a:pP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Lecture</a:t>
            </a:r>
            <a:endParaRPr sz="1600">
              <a:latin typeface="Calibri"/>
              <a:cs typeface="Calibri"/>
            </a:endParaRPr>
          </a:p>
          <a:p>
            <a:pPr marL="238125" indent="-22542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38125" algn="l"/>
                <a:tab pos="238760" algn="l"/>
              </a:tabLst>
            </a:pP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Exercises </a:t>
            </a:r>
            <a:r>
              <a:rPr dirty="0" sz="1600" spc="35">
                <a:solidFill>
                  <a:srgbClr val="84ADAF"/>
                </a:solidFill>
                <a:latin typeface="Calibri"/>
                <a:cs typeface="Calibri"/>
              </a:rPr>
              <a:t>with</a:t>
            </a:r>
            <a:r>
              <a:rPr dirty="0" sz="1600" spc="-3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solutions</a:t>
            </a:r>
            <a:endParaRPr sz="1600">
              <a:latin typeface="Calibri"/>
              <a:cs typeface="Calibri"/>
            </a:endParaRPr>
          </a:p>
          <a:p>
            <a:pPr marL="238125" indent="-225425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238125" algn="l"/>
                <a:tab pos="238760" algn="l"/>
              </a:tabLst>
            </a:pPr>
            <a:r>
              <a:rPr dirty="0" sz="1600" spc="100">
                <a:solidFill>
                  <a:srgbClr val="84ADAF"/>
                </a:solidFill>
                <a:latin typeface="Calibri"/>
                <a:cs typeface="Calibri"/>
              </a:rPr>
              <a:t>Time </a:t>
            </a:r>
            <a:r>
              <a:rPr dirty="0" sz="1600" spc="55">
                <a:solidFill>
                  <a:srgbClr val="84ADAF"/>
                </a:solidFill>
                <a:latin typeface="Calibri"/>
                <a:cs typeface="Calibri"/>
              </a:rPr>
              <a:t>commitment: </a:t>
            </a:r>
            <a:r>
              <a:rPr dirty="0" sz="1600" spc="135">
                <a:solidFill>
                  <a:srgbClr val="84ADAF"/>
                </a:solidFill>
                <a:latin typeface="Calibri"/>
                <a:cs typeface="Calibri"/>
              </a:rPr>
              <a:t>~3 </a:t>
            </a: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hours </a:t>
            </a:r>
            <a:r>
              <a:rPr dirty="0" sz="1600" spc="65">
                <a:solidFill>
                  <a:srgbClr val="84ADAF"/>
                </a:solidFill>
                <a:latin typeface="Calibri"/>
                <a:cs typeface="Calibri"/>
              </a:rPr>
              <a:t>per</a:t>
            </a:r>
            <a:r>
              <a:rPr dirty="0" sz="1600" spc="-16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60">
                <a:solidFill>
                  <a:srgbClr val="84ADAF"/>
                </a:solidFill>
                <a:latin typeface="Calibri"/>
                <a:cs typeface="Calibri"/>
              </a:rPr>
              <a:t>week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2111705"/>
            <a:ext cx="154876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875" b="1">
                <a:solidFill>
                  <a:srgbClr val="FFFFFF"/>
                </a:solidFill>
                <a:latin typeface="Arial Narrow"/>
                <a:cs typeface="Arial Narrow"/>
              </a:rPr>
              <a:t>pandas</a:t>
            </a:r>
            <a:endParaRPr sz="60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0"/>
            <a:ext cx="4419600" cy="4759960"/>
          </a:xfrm>
          <a:custGeom>
            <a:avLst/>
            <a:gdLst/>
            <a:ahLst/>
            <a:cxnLst/>
            <a:rect l="l" t="t" r="r" b="b"/>
            <a:pathLst>
              <a:path w="4419600" h="4759960">
                <a:moveTo>
                  <a:pt x="0" y="4759452"/>
                </a:moveTo>
                <a:lnTo>
                  <a:pt x="4419600" y="4759452"/>
                </a:lnTo>
                <a:lnTo>
                  <a:pt x="4419600" y="0"/>
                </a:lnTo>
                <a:lnTo>
                  <a:pt x="0" y="0"/>
                </a:lnTo>
                <a:lnTo>
                  <a:pt x="0" y="4759452"/>
                </a:lnTo>
                <a:close/>
              </a:path>
            </a:pathLst>
          </a:custGeom>
          <a:solidFill>
            <a:srgbClr val="E0EB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2976" y="1069593"/>
            <a:ext cx="3980179" cy="21901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38125" indent="-22542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38125" algn="l"/>
                <a:tab pos="238760" algn="l"/>
              </a:tabLst>
            </a:pPr>
            <a:r>
              <a:rPr dirty="0" sz="1600" spc="65">
                <a:solidFill>
                  <a:srgbClr val="84ADAF"/>
                </a:solidFill>
                <a:latin typeface="Calibri"/>
                <a:cs typeface="Calibri"/>
              </a:rPr>
              <a:t>Library </a:t>
            </a:r>
            <a:r>
              <a:rPr dirty="0" sz="1600" spc="50">
                <a:solidFill>
                  <a:srgbClr val="84ADAF"/>
                </a:solidFill>
                <a:latin typeface="Calibri"/>
                <a:cs typeface="Calibri"/>
              </a:rPr>
              <a:t>for </a:t>
            </a:r>
            <a:r>
              <a:rPr dirty="0" sz="1600" spc="65">
                <a:solidFill>
                  <a:srgbClr val="84ADAF"/>
                </a:solidFill>
                <a:latin typeface="Calibri"/>
                <a:cs typeface="Calibri"/>
              </a:rPr>
              <a:t>computation </a:t>
            </a:r>
            <a:r>
              <a:rPr dirty="0" sz="1600" spc="35">
                <a:solidFill>
                  <a:srgbClr val="84ADAF"/>
                </a:solidFill>
                <a:latin typeface="Calibri"/>
                <a:cs typeface="Calibri"/>
              </a:rPr>
              <a:t>with</a:t>
            </a:r>
            <a:r>
              <a:rPr dirty="0" sz="16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55">
                <a:solidFill>
                  <a:srgbClr val="84ADAF"/>
                </a:solidFill>
                <a:latin typeface="Calibri"/>
                <a:cs typeface="Calibri"/>
              </a:rPr>
              <a:t>tabular</a:t>
            </a:r>
            <a:endParaRPr sz="1600">
              <a:latin typeface="Calibri"/>
              <a:cs typeface="Calibri"/>
            </a:endParaRPr>
          </a:p>
          <a:p>
            <a:pPr marL="238125">
              <a:lnSpc>
                <a:spcPct val="100000"/>
              </a:lnSpc>
            </a:pPr>
            <a:r>
              <a:rPr dirty="0" sz="1600" spc="55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  <a:p>
            <a:pPr marL="238125" marR="216535" indent="-225425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238125" algn="l"/>
                <a:tab pos="238760" algn="l"/>
              </a:tabLst>
            </a:pPr>
            <a:r>
              <a:rPr dirty="0" sz="1600" spc="50">
                <a:solidFill>
                  <a:srgbClr val="84ADAF"/>
                </a:solidFill>
                <a:latin typeface="Calibri"/>
                <a:cs typeface="Calibri"/>
              </a:rPr>
              <a:t>Mixed </a:t>
            </a: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types </a:t>
            </a:r>
            <a:r>
              <a:rPr dirty="0" sz="1600" spc="60">
                <a:solidFill>
                  <a:srgbClr val="84ADAF"/>
                </a:solidFill>
                <a:latin typeface="Calibri"/>
                <a:cs typeface="Calibri"/>
              </a:rPr>
              <a:t>of </a:t>
            </a:r>
            <a:r>
              <a:rPr dirty="0" sz="1600" spc="55">
                <a:solidFill>
                  <a:srgbClr val="84ADAF"/>
                </a:solidFill>
                <a:latin typeface="Calibri"/>
                <a:cs typeface="Calibri"/>
              </a:rPr>
              <a:t>data </a:t>
            </a:r>
            <a:r>
              <a:rPr dirty="0" sz="1600" spc="65">
                <a:solidFill>
                  <a:srgbClr val="84ADAF"/>
                </a:solidFill>
                <a:latin typeface="Calibri"/>
                <a:cs typeface="Calibri"/>
              </a:rPr>
              <a:t>allowed </a:t>
            </a:r>
            <a:r>
              <a:rPr dirty="0" sz="1600" spc="55">
                <a:solidFill>
                  <a:srgbClr val="84ADAF"/>
                </a:solidFill>
                <a:latin typeface="Calibri"/>
                <a:cs typeface="Calibri"/>
              </a:rPr>
              <a:t>in a</a:t>
            </a:r>
            <a:r>
              <a:rPr dirty="0" sz="1600" spc="-204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single  </a:t>
            </a:r>
            <a:r>
              <a:rPr dirty="0" sz="1600" spc="60">
                <a:solidFill>
                  <a:srgbClr val="84ADAF"/>
                </a:solidFill>
                <a:latin typeface="Calibri"/>
                <a:cs typeface="Calibri"/>
              </a:rPr>
              <a:t>table</a:t>
            </a:r>
            <a:endParaRPr sz="1600">
              <a:latin typeface="Calibri"/>
              <a:cs typeface="Calibri"/>
            </a:endParaRPr>
          </a:p>
          <a:p>
            <a:pPr marL="238125" indent="-22542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38125" algn="l"/>
                <a:tab pos="238760" algn="l"/>
              </a:tabLst>
            </a:pPr>
            <a:r>
              <a:rPr dirty="0" sz="1600" spc="100">
                <a:solidFill>
                  <a:srgbClr val="84ADAF"/>
                </a:solidFill>
                <a:latin typeface="Calibri"/>
                <a:cs typeface="Calibri"/>
              </a:rPr>
              <a:t>Columns</a:t>
            </a:r>
            <a:r>
              <a:rPr dirty="0" sz="1600" spc="5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8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6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60">
                <a:solidFill>
                  <a:srgbClr val="84ADAF"/>
                </a:solidFill>
                <a:latin typeface="Calibri"/>
                <a:cs typeface="Calibri"/>
              </a:rPr>
              <a:t>rows</a:t>
            </a:r>
            <a:r>
              <a:rPr dirty="0" sz="1600" spc="5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60">
                <a:solidFill>
                  <a:srgbClr val="84ADAF"/>
                </a:solidFill>
                <a:latin typeface="Calibri"/>
                <a:cs typeface="Calibri"/>
              </a:rPr>
              <a:t>of</a:t>
            </a:r>
            <a:r>
              <a:rPr dirty="0" sz="16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55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6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80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6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8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6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85">
                <a:solidFill>
                  <a:srgbClr val="84ADAF"/>
                </a:solidFill>
                <a:latin typeface="Calibri"/>
                <a:cs typeface="Calibri"/>
              </a:rPr>
              <a:t>named</a:t>
            </a:r>
            <a:endParaRPr sz="1600">
              <a:latin typeface="Calibri"/>
              <a:cs typeface="Calibri"/>
            </a:endParaRPr>
          </a:p>
          <a:p>
            <a:pPr marL="238125" marR="836294" indent="-22542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38125" algn="l"/>
                <a:tab pos="238760" algn="l"/>
              </a:tabLst>
            </a:pPr>
            <a:r>
              <a:rPr dirty="0" sz="1600" spc="85">
                <a:solidFill>
                  <a:srgbClr val="84ADAF"/>
                </a:solidFill>
                <a:latin typeface="Calibri"/>
                <a:cs typeface="Calibri"/>
              </a:rPr>
              <a:t>Advanced </a:t>
            </a:r>
            <a:r>
              <a:rPr dirty="0" sz="1600" spc="55">
                <a:solidFill>
                  <a:srgbClr val="84ADAF"/>
                </a:solidFill>
                <a:latin typeface="Calibri"/>
                <a:cs typeface="Calibri"/>
              </a:rPr>
              <a:t>data </a:t>
            </a: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aggregation</a:t>
            </a:r>
            <a:r>
              <a:rPr dirty="0" sz="1600" spc="-9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85">
                <a:solidFill>
                  <a:srgbClr val="84ADAF"/>
                </a:solidFill>
                <a:latin typeface="Calibri"/>
                <a:cs typeface="Calibri"/>
              </a:rPr>
              <a:t>and  </a:t>
            </a:r>
            <a:r>
              <a:rPr dirty="0" sz="1600" spc="50">
                <a:solidFill>
                  <a:srgbClr val="84ADAF"/>
                </a:solidFill>
                <a:latin typeface="Calibri"/>
                <a:cs typeface="Calibri"/>
              </a:rPr>
              <a:t>statistical</a:t>
            </a:r>
            <a:r>
              <a:rPr dirty="0" sz="16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65">
                <a:solidFill>
                  <a:srgbClr val="84ADAF"/>
                </a:solidFill>
                <a:latin typeface="Calibri"/>
                <a:cs typeface="Calibri"/>
              </a:rPr>
              <a:t>functions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269938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90"/>
              <a:t>Introduction </a:t>
            </a:r>
            <a:r>
              <a:rPr dirty="0" spc="-190"/>
              <a:t>to</a:t>
            </a:r>
            <a:r>
              <a:rPr dirty="0" spc="-535"/>
              <a:t> </a:t>
            </a:r>
            <a:r>
              <a:rPr dirty="0" spc="-490"/>
              <a:t>Pandas</a:t>
            </a:r>
          </a:p>
        </p:txBody>
      </p:sp>
      <p:sp>
        <p:nvSpPr>
          <p:cNvPr id="5" name="object 5"/>
          <p:cNvSpPr/>
          <p:nvPr/>
        </p:nvSpPr>
        <p:spPr>
          <a:xfrm>
            <a:off x="5465064" y="829055"/>
            <a:ext cx="2938272" cy="1336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81600" y="2572511"/>
            <a:ext cx="3505200" cy="1181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169789" y="3859784"/>
            <a:ext cx="1577340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30">
                <a:solidFill>
                  <a:srgbClr val="84ADAF"/>
                </a:solidFill>
                <a:latin typeface="Calibri"/>
                <a:cs typeface="Calibri"/>
              </a:rPr>
              <a:t>Source:</a:t>
            </a:r>
            <a:r>
              <a:rPr dirty="0" sz="800" spc="-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u="sng" sz="800" spc="25">
                <a:solidFill>
                  <a:srgbClr val="D0692F"/>
                </a:solidFill>
                <a:uFill>
                  <a:solidFill>
                    <a:srgbClr val="D0692F"/>
                  </a:solidFill>
                </a:uFill>
                <a:latin typeface="Calibri"/>
                <a:cs typeface="Calibri"/>
                <a:hlinkClick r:id="rId4"/>
              </a:rPr>
              <a:t>http://pandas.pydata.org/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976" y="213117"/>
            <a:ext cx="2699385" cy="795020"/>
          </a:xfrm>
          <a:prstGeom prst="rect"/>
        </p:spPr>
        <p:txBody>
          <a:bodyPr wrap="square" lIns="0" tIns="844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pc="-290"/>
              <a:t>Introduction </a:t>
            </a:r>
            <a:r>
              <a:rPr dirty="0" spc="-190"/>
              <a:t>to</a:t>
            </a:r>
            <a:r>
              <a:rPr dirty="0" spc="-535"/>
              <a:t> </a:t>
            </a:r>
            <a:r>
              <a:rPr dirty="0" spc="-490"/>
              <a:t>Pandas</a:t>
            </a:r>
          </a:p>
          <a:p>
            <a:pPr marL="13970">
              <a:lnSpc>
                <a:spcPct val="100000"/>
              </a:lnSpc>
              <a:spcBef>
                <a:spcPts val="215"/>
              </a:spcBef>
            </a:pP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Basic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200" spc="-4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structures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5676" y="1319783"/>
            <a:ext cx="3657600" cy="518159"/>
          </a:xfrm>
          <a:prstGeom prst="rect">
            <a:avLst/>
          </a:prstGeom>
          <a:solidFill>
            <a:srgbClr val="344B5E"/>
          </a:solidFill>
        </p:spPr>
        <p:txBody>
          <a:bodyPr wrap="square" lIns="0" tIns="539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dirty="0" sz="2400" spc="180" b="1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29200" y="1319783"/>
            <a:ext cx="3657600" cy="520065"/>
          </a:xfrm>
          <a:prstGeom prst="rect">
            <a:avLst/>
          </a:prstGeom>
          <a:solidFill>
            <a:srgbClr val="9BB808"/>
          </a:solidFill>
        </p:spPr>
        <p:txBody>
          <a:bodyPr wrap="square" lIns="0" tIns="55244" rIns="0" bIns="0" rtlCol="0" vert="horz">
            <a:spAutoFit/>
          </a:bodyPr>
          <a:lstStyle/>
          <a:p>
            <a:pPr marL="861060">
              <a:lnSpc>
                <a:spcPct val="100000"/>
              </a:lnSpc>
              <a:spcBef>
                <a:spcPts val="434"/>
              </a:spcBef>
            </a:pPr>
            <a:r>
              <a:rPr dirty="0" sz="2400" spc="155" b="1">
                <a:solidFill>
                  <a:srgbClr val="FFFFFF"/>
                </a:solidFill>
                <a:latin typeface="Calibri"/>
                <a:cs typeface="Calibri"/>
              </a:rPr>
              <a:t>Pandas</a:t>
            </a:r>
            <a:r>
              <a:rPr dirty="0" sz="24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35" b="1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26814" y="2263901"/>
            <a:ext cx="688975" cy="660400"/>
          </a:xfrm>
          <a:custGeom>
            <a:avLst/>
            <a:gdLst/>
            <a:ahLst/>
            <a:cxnLst/>
            <a:rect l="l" t="t" r="r" b="b"/>
            <a:pathLst>
              <a:path w="688975" h="660400">
                <a:moveTo>
                  <a:pt x="358901" y="0"/>
                </a:moveTo>
                <a:lnTo>
                  <a:pt x="358901" y="164973"/>
                </a:lnTo>
                <a:lnTo>
                  <a:pt x="0" y="164973"/>
                </a:lnTo>
                <a:lnTo>
                  <a:pt x="0" y="494919"/>
                </a:lnTo>
                <a:lnTo>
                  <a:pt x="358901" y="494919"/>
                </a:lnTo>
                <a:lnTo>
                  <a:pt x="358901" y="659892"/>
                </a:lnTo>
                <a:lnTo>
                  <a:pt x="688848" y="329946"/>
                </a:lnTo>
                <a:lnTo>
                  <a:pt x="358901" y="0"/>
                </a:lnTo>
                <a:close/>
              </a:path>
            </a:pathLst>
          </a:custGeom>
          <a:solidFill>
            <a:srgbClr val="D069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26814" y="2263901"/>
            <a:ext cx="688975" cy="660400"/>
          </a:xfrm>
          <a:custGeom>
            <a:avLst/>
            <a:gdLst/>
            <a:ahLst/>
            <a:cxnLst/>
            <a:rect l="l" t="t" r="r" b="b"/>
            <a:pathLst>
              <a:path w="688975" h="660400">
                <a:moveTo>
                  <a:pt x="0" y="164973"/>
                </a:moveTo>
                <a:lnTo>
                  <a:pt x="358901" y="164973"/>
                </a:lnTo>
                <a:lnTo>
                  <a:pt x="358901" y="0"/>
                </a:lnTo>
                <a:lnTo>
                  <a:pt x="688848" y="329946"/>
                </a:lnTo>
                <a:lnTo>
                  <a:pt x="358901" y="659892"/>
                </a:lnTo>
                <a:lnTo>
                  <a:pt x="358901" y="494919"/>
                </a:lnTo>
                <a:lnTo>
                  <a:pt x="0" y="494919"/>
                </a:lnTo>
                <a:lnTo>
                  <a:pt x="0" y="16497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24686" y="2204719"/>
            <a:ext cx="176847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95"/>
              </a:spcBef>
            </a:pPr>
            <a:r>
              <a:rPr dirty="0" sz="2200" spc="100">
                <a:solidFill>
                  <a:srgbClr val="344B5E"/>
                </a:solidFill>
                <a:latin typeface="Calibri"/>
                <a:cs typeface="Calibri"/>
              </a:rPr>
              <a:t>Vector</a:t>
            </a:r>
            <a:endParaRPr sz="2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200" spc="75">
                <a:solidFill>
                  <a:srgbClr val="344B5E"/>
                </a:solidFill>
                <a:latin typeface="Calibri"/>
                <a:cs typeface="Calibri"/>
              </a:rPr>
              <a:t>(1</a:t>
            </a:r>
            <a:r>
              <a:rPr dirty="0" sz="2200" spc="-15">
                <a:solidFill>
                  <a:srgbClr val="344B5E"/>
                </a:solidFill>
                <a:latin typeface="Calibri"/>
                <a:cs typeface="Calibri"/>
              </a:rPr>
              <a:t> </a:t>
            </a:r>
            <a:r>
              <a:rPr dirty="0" sz="2200" spc="100">
                <a:solidFill>
                  <a:srgbClr val="344B5E"/>
                </a:solidFill>
                <a:latin typeface="Calibri"/>
                <a:cs typeface="Calibri"/>
              </a:rPr>
              <a:t>Dimension)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6434454" y="2372359"/>
            <a:ext cx="7950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10">
                <a:solidFill>
                  <a:srgbClr val="344B5E"/>
                </a:solidFill>
                <a:latin typeface="Calibri"/>
                <a:cs typeface="Calibri"/>
              </a:rPr>
              <a:t>Series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976" y="213117"/>
            <a:ext cx="2699385" cy="795020"/>
          </a:xfrm>
          <a:prstGeom prst="rect"/>
        </p:spPr>
        <p:txBody>
          <a:bodyPr wrap="square" lIns="0" tIns="844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pc="-290"/>
              <a:t>Introduction </a:t>
            </a:r>
            <a:r>
              <a:rPr dirty="0" spc="-190"/>
              <a:t>to</a:t>
            </a:r>
            <a:r>
              <a:rPr dirty="0" spc="-535"/>
              <a:t> </a:t>
            </a:r>
            <a:r>
              <a:rPr dirty="0" spc="-490"/>
              <a:t>Pandas</a:t>
            </a:r>
          </a:p>
          <a:p>
            <a:pPr marL="13970">
              <a:lnSpc>
                <a:spcPct val="100000"/>
              </a:lnSpc>
              <a:spcBef>
                <a:spcPts val="215"/>
              </a:spcBef>
            </a:pP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Basic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200" spc="-4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structures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5676" y="1319783"/>
            <a:ext cx="3657600" cy="518159"/>
          </a:xfrm>
          <a:prstGeom prst="rect">
            <a:avLst/>
          </a:prstGeom>
          <a:solidFill>
            <a:srgbClr val="344B5E"/>
          </a:solidFill>
        </p:spPr>
        <p:txBody>
          <a:bodyPr wrap="square" lIns="0" tIns="539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dirty="0" sz="2400" spc="180" b="1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29200" y="1319783"/>
            <a:ext cx="3657600" cy="520065"/>
          </a:xfrm>
          <a:prstGeom prst="rect">
            <a:avLst/>
          </a:prstGeom>
          <a:solidFill>
            <a:srgbClr val="9BB808"/>
          </a:solidFill>
        </p:spPr>
        <p:txBody>
          <a:bodyPr wrap="square" lIns="0" tIns="55244" rIns="0" bIns="0" rtlCol="0" vert="horz">
            <a:spAutoFit/>
          </a:bodyPr>
          <a:lstStyle/>
          <a:p>
            <a:pPr marL="861060">
              <a:lnSpc>
                <a:spcPct val="100000"/>
              </a:lnSpc>
              <a:spcBef>
                <a:spcPts val="434"/>
              </a:spcBef>
            </a:pPr>
            <a:r>
              <a:rPr dirty="0" sz="2400" spc="155" b="1">
                <a:solidFill>
                  <a:srgbClr val="FFFFFF"/>
                </a:solidFill>
                <a:latin typeface="Calibri"/>
                <a:cs typeface="Calibri"/>
              </a:rPr>
              <a:t>Pandas</a:t>
            </a:r>
            <a:r>
              <a:rPr dirty="0" sz="2400" spc="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135" b="1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26814" y="2263901"/>
            <a:ext cx="688975" cy="660400"/>
          </a:xfrm>
          <a:custGeom>
            <a:avLst/>
            <a:gdLst/>
            <a:ahLst/>
            <a:cxnLst/>
            <a:rect l="l" t="t" r="r" b="b"/>
            <a:pathLst>
              <a:path w="688975" h="660400">
                <a:moveTo>
                  <a:pt x="358901" y="0"/>
                </a:moveTo>
                <a:lnTo>
                  <a:pt x="358901" y="164973"/>
                </a:lnTo>
                <a:lnTo>
                  <a:pt x="0" y="164973"/>
                </a:lnTo>
                <a:lnTo>
                  <a:pt x="0" y="494919"/>
                </a:lnTo>
                <a:lnTo>
                  <a:pt x="358901" y="494919"/>
                </a:lnTo>
                <a:lnTo>
                  <a:pt x="358901" y="659892"/>
                </a:lnTo>
                <a:lnTo>
                  <a:pt x="688848" y="329946"/>
                </a:lnTo>
                <a:lnTo>
                  <a:pt x="358901" y="0"/>
                </a:lnTo>
                <a:close/>
              </a:path>
            </a:pathLst>
          </a:custGeom>
          <a:solidFill>
            <a:srgbClr val="D069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26814" y="2263901"/>
            <a:ext cx="688975" cy="660400"/>
          </a:xfrm>
          <a:custGeom>
            <a:avLst/>
            <a:gdLst/>
            <a:ahLst/>
            <a:cxnLst/>
            <a:rect l="l" t="t" r="r" b="b"/>
            <a:pathLst>
              <a:path w="688975" h="660400">
                <a:moveTo>
                  <a:pt x="0" y="164973"/>
                </a:moveTo>
                <a:lnTo>
                  <a:pt x="358901" y="164973"/>
                </a:lnTo>
                <a:lnTo>
                  <a:pt x="358901" y="0"/>
                </a:lnTo>
                <a:lnTo>
                  <a:pt x="688848" y="329946"/>
                </a:lnTo>
                <a:lnTo>
                  <a:pt x="358901" y="659892"/>
                </a:lnTo>
                <a:lnTo>
                  <a:pt x="358901" y="494919"/>
                </a:lnTo>
                <a:lnTo>
                  <a:pt x="0" y="494919"/>
                </a:lnTo>
                <a:lnTo>
                  <a:pt x="0" y="16497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28338" y="3445002"/>
            <a:ext cx="688975" cy="660400"/>
          </a:xfrm>
          <a:custGeom>
            <a:avLst/>
            <a:gdLst/>
            <a:ahLst/>
            <a:cxnLst/>
            <a:rect l="l" t="t" r="r" b="b"/>
            <a:pathLst>
              <a:path w="688975" h="660400">
                <a:moveTo>
                  <a:pt x="358901" y="0"/>
                </a:moveTo>
                <a:lnTo>
                  <a:pt x="358901" y="164973"/>
                </a:lnTo>
                <a:lnTo>
                  <a:pt x="0" y="164973"/>
                </a:lnTo>
                <a:lnTo>
                  <a:pt x="0" y="494919"/>
                </a:lnTo>
                <a:lnTo>
                  <a:pt x="358901" y="494919"/>
                </a:lnTo>
                <a:lnTo>
                  <a:pt x="358901" y="659892"/>
                </a:lnTo>
                <a:lnTo>
                  <a:pt x="688848" y="329946"/>
                </a:lnTo>
                <a:lnTo>
                  <a:pt x="358901" y="0"/>
                </a:lnTo>
                <a:close/>
              </a:path>
            </a:pathLst>
          </a:custGeom>
          <a:solidFill>
            <a:srgbClr val="D0692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28338" y="3445002"/>
            <a:ext cx="688975" cy="660400"/>
          </a:xfrm>
          <a:custGeom>
            <a:avLst/>
            <a:gdLst/>
            <a:ahLst/>
            <a:cxnLst/>
            <a:rect l="l" t="t" r="r" b="b"/>
            <a:pathLst>
              <a:path w="688975" h="660400">
                <a:moveTo>
                  <a:pt x="0" y="164973"/>
                </a:moveTo>
                <a:lnTo>
                  <a:pt x="358901" y="164973"/>
                </a:lnTo>
                <a:lnTo>
                  <a:pt x="358901" y="0"/>
                </a:lnTo>
                <a:lnTo>
                  <a:pt x="688848" y="329946"/>
                </a:lnTo>
                <a:lnTo>
                  <a:pt x="358901" y="659892"/>
                </a:lnTo>
                <a:lnTo>
                  <a:pt x="358901" y="494919"/>
                </a:lnTo>
                <a:lnTo>
                  <a:pt x="0" y="494919"/>
                </a:lnTo>
                <a:lnTo>
                  <a:pt x="0" y="16497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59153" y="2204719"/>
            <a:ext cx="1898650" cy="1898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95"/>
              </a:spcBef>
            </a:pPr>
            <a:r>
              <a:rPr dirty="0" sz="2200" spc="100">
                <a:solidFill>
                  <a:srgbClr val="344B5E"/>
                </a:solidFill>
                <a:latin typeface="Calibri"/>
                <a:cs typeface="Calibri"/>
              </a:rPr>
              <a:t>Vector</a:t>
            </a:r>
            <a:endParaRPr sz="220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</a:pPr>
            <a:r>
              <a:rPr dirty="0" sz="2200" spc="75">
                <a:solidFill>
                  <a:srgbClr val="344B5E"/>
                </a:solidFill>
                <a:latin typeface="Calibri"/>
                <a:cs typeface="Calibri"/>
              </a:rPr>
              <a:t>(1</a:t>
            </a:r>
            <a:r>
              <a:rPr dirty="0" sz="2200" spc="0">
                <a:solidFill>
                  <a:srgbClr val="344B5E"/>
                </a:solidFill>
                <a:latin typeface="Calibri"/>
                <a:cs typeface="Calibri"/>
              </a:rPr>
              <a:t> </a:t>
            </a:r>
            <a:r>
              <a:rPr dirty="0" sz="2200" spc="100">
                <a:solidFill>
                  <a:srgbClr val="344B5E"/>
                </a:solidFill>
                <a:latin typeface="Calibri"/>
                <a:cs typeface="Calibri"/>
              </a:rPr>
              <a:t>Dimension)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200" spc="85">
                <a:solidFill>
                  <a:srgbClr val="344B5E"/>
                </a:solidFill>
                <a:latin typeface="Calibri"/>
                <a:cs typeface="Calibri"/>
              </a:rPr>
              <a:t>Array</a:t>
            </a:r>
            <a:endParaRPr sz="2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200" spc="75">
                <a:solidFill>
                  <a:srgbClr val="344B5E"/>
                </a:solidFill>
                <a:latin typeface="Calibri"/>
                <a:cs typeface="Calibri"/>
              </a:rPr>
              <a:t>(2</a:t>
            </a:r>
            <a:r>
              <a:rPr dirty="0" sz="2200" spc="-10">
                <a:solidFill>
                  <a:srgbClr val="344B5E"/>
                </a:solidFill>
                <a:latin typeface="Calibri"/>
                <a:cs typeface="Calibri"/>
              </a:rPr>
              <a:t> </a:t>
            </a:r>
            <a:r>
              <a:rPr dirty="0" sz="2200" spc="100">
                <a:solidFill>
                  <a:srgbClr val="344B5E"/>
                </a:solidFill>
                <a:latin typeface="Calibri"/>
                <a:cs typeface="Calibri"/>
              </a:rPr>
              <a:t>Dimensions)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  <p:sp>
        <p:nvSpPr>
          <p:cNvPr id="10" name="object 10"/>
          <p:cNvSpPr txBox="1"/>
          <p:nvPr/>
        </p:nvSpPr>
        <p:spPr>
          <a:xfrm>
            <a:off x="6434454" y="2372359"/>
            <a:ext cx="795020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10">
                <a:solidFill>
                  <a:srgbClr val="344B5E"/>
                </a:solidFill>
                <a:latin typeface="Calibri"/>
                <a:cs typeface="Calibri"/>
              </a:rPr>
              <a:t>Series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28130" y="3575050"/>
            <a:ext cx="140271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105">
                <a:solidFill>
                  <a:srgbClr val="344B5E"/>
                </a:solidFill>
                <a:latin typeface="Calibri"/>
                <a:cs typeface="Calibri"/>
              </a:rPr>
              <a:t>Data</a:t>
            </a:r>
            <a:r>
              <a:rPr dirty="0" sz="2200" spc="105">
                <a:solidFill>
                  <a:srgbClr val="344B5E"/>
                </a:solidFill>
                <a:latin typeface="Calibri"/>
                <a:cs typeface="Calibri"/>
              </a:rPr>
              <a:t>F</a:t>
            </a:r>
            <a:r>
              <a:rPr dirty="0" sz="2200" spc="100">
                <a:solidFill>
                  <a:srgbClr val="344B5E"/>
                </a:solidFill>
                <a:latin typeface="Calibri"/>
                <a:cs typeface="Calibri"/>
              </a:rPr>
              <a:t>rame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62343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90"/>
              <a:t>Pandas </a:t>
            </a:r>
            <a:r>
              <a:rPr dirty="0" spc="-415"/>
              <a:t>Series </a:t>
            </a:r>
            <a:r>
              <a:rPr dirty="0" spc="-355"/>
              <a:t>Creation </a:t>
            </a:r>
            <a:r>
              <a:rPr dirty="0" spc="-455"/>
              <a:t>and</a:t>
            </a:r>
            <a:r>
              <a:rPr dirty="0" spc="-580"/>
              <a:t> </a:t>
            </a:r>
            <a:r>
              <a:rPr dirty="0" spc="-415"/>
              <a:t>Indexing</a:t>
            </a:r>
          </a:p>
          <a:p>
            <a:pPr marL="13970">
              <a:lnSpc>
                <a:spcPts val="1365"/>
              </a:lnSpc>
            </a:pP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Use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from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step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tracking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application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to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create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a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Pandas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Series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import </a:t>
            </a:r>
            <a:r>
              <a:rPr dirty="0" sz="1400" spc="-5" b="1">
                <a:solidFill>
                  <a:srgbClr val="0433FF"/>
                </a:solidFill>
                <a:latin typeface="Courier New"/>
                <a:cs typeface="Courier New"/>
              </a:rPr>
              <a:t>pandas </a:t>
            </a: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as</a:t>
            </a:r>
            <a:r>
              <a:rPr dirty="0" sz="1400" spc="-55" b="1">
                <a:solidFill>
                  <a:srgbClr val="008F00"/>
                </a:solidFill>
                <a:latin typeface="Courier New"/>
                <a:cs typeface="Courier New"/>
              </a:rPr>
              <a:t> </a:t>
            </a:r>
            <a:r>
              <a:rPr dirty="0" sz="1400" spc="-5" b="1">
                <a:solidFill>
                  <a:srgbClr val="0433FF"/>
                </a:solidFill>
                <a:latin typeface="Courier New"/>
                <a:cs typeface="Courier New"/>
              </a:rPr>
              <a:t>pd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step_data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[3620, 7891,</a:t>
            </a:r>
            <a:r>
              <a:rPr dirty="0" sz="1400" spc="-8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9761,</a:t>
            </a:r>
            <a:endParaRPr sz="1400">
              <a:latin typeface="Courier New"/>
              <a:cs typeface="Courier New"/>
            </a:endParaRPr>
          </a:p>
          <a:p>
            <a:pPr algn="ctr" marR="11557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3907, 4338,</a:t>
            </a:r>
            <a:r>
              <a:rPr dirty="0" sz="1400" spc="-5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5373]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step_counts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5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pd.Series(step_data,</a:t>
            </a:r>
            <a:endParaRPr sz="1400">
              <a:latin typeface="Courier New"/>
              <a:cs typeface="Courier New"/>
            </a:endParaRPr>
          </a:p>
          <a:p>
            <a:pPr algn="ctr" marR="19939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name=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'steps'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(step_counts)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62343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90"/>
              <a:t>Pandas </a:t>
            </a:r>
            <a:r>
              <a:rPr dirty="0" spc="-415"/>
              <a:t>Series </a:t>
            </a:r>
            <a:r>
              <a:rPr dirty="0" spc="-355"/>
              <a:t>Creation </a:t>
            </a:r>
            <a:r>
              <a:rPr dirty="0" spc="-455"/>
              <a:t>and</a:t>
            </a:r>
            <a:r>
              <a:rPr dirty="0" spc="-580"/>
              <a:t> </a:t>
            </a:r>
            <a:r>
              <a:rPr dirty="0" spc="-415"/>
              <a:t>Indexing</a:t>
            </a:r>
          </a:p>
          <a:p>
            <a:pPr marL="13970">
              <a:lnSpc>
                <a:spcPts val="1365"/>
              </a:lnSpc>
            </a:pP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Use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from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step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tracking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application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to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create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a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Pandas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Series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import </a:t>
            </a:r>
            <a:r>
              <a:rPr dirty="0" sz="1400" spc="-5" b="1">
                <a:solidFill>
                  <a:srgbClr val="0433FF"/>
                </a:solidFill>
                <a:latin typeface="Courier New"/>
                <a:cs typeface="Courier New"/>
              </a:rPr>
              <a:t>pandas </a:t>
            </a: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as</a:t>
            </a:r>
            <a:r>
              <a:rPr dirty="0" sz="1400" spc="-55" b="1">
                <a:solidFill>
                  <a:srgbClr val="008F00"/>
                </a:solidFill>
                <a:latin typeface="Courier New"/>
                <a:cs typeface="Courier New"/>
              </a:rPr>
              <a:t> </a:t>
            </a:r>
            <a:r>
              <a:rPr dirty="0" sz="1400" spc="-5" b="1">
                <a:solidFill>
                  <a:srgbClr val="0433FF"/>
                </a:solidFill>
                <a:latin typeface="Courier New"/>
                <a:cs typeface="Courier New"/>
              </a:rPr>
              <a:t>pd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step_data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[3620, 7891,</a:t>
            </a:r>
            <a:r>
              <a:rPr dirty="0" sz="1400" spc="-8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9761,</a:t>
            </a:r>
            <a:endParaRPr sz="1400">
              <a:latin typeface="Courier New"/>
              <a:cs typeface="Courier New"/>
            </a:endParaRPr>
          </a:p>
          <a:p>
            <a:pPr algn="ctr" marR="11557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3907, 4338,</a:t>
            </a:r>
            <a:r>
              <a:rPr dirty="0" sz="1400" spc="-5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5373]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step_counts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5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pd.Series(step_data,</a:t>
            </a:r>
            <a:endParaRPr sz="1400">
              <a:latin typeface="Courier New"/>
              <a:cs typeface="Courier New"/>
            </a:endParaRPr>
          </a:p>
          <a:p>
            <a:pPr algn="ctr" marR="19939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name=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'steps'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(step_counts)</a:t>
            </a:r>
            <a:endParaRPr sz="14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361432" y="1097280"/>
          <a:ext cx="3324225" cy="349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330"/>
                <a:gridCol w="2842260"/>
              </a:tblGrid>
              <a:tr h="365760"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 spc="1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OUTPUT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solidFill>
                      <a:srgbClr val="9BB80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005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&gt;&gt;&gt;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1631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1400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dirty="0" sz="1400" spc="-10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3620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163195">
                    <a:solidFill>
                      <a:srgbClr val="F1F1F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dirty="0" sz="1400" spc="-10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7891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dirty="0" sz="1400" spc="-10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9761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r>
                        <a:rPr dirty="0" sz="1400" spc="-10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3907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r>
                        <a:rPr dirty="0" sz="1400" spc="-10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4338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r>
                        <a:rPr dirty="0" sz="1400" spc="-10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5373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1661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Name: steps, dtype:</a:t>
                      </a:r>
                      <a:r>
                        <a:rPr dirty="0" sz="1400" spc="-7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int64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06400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90"/>
              <a:t>Pandas </a:t>
            </a:r>
            <a:r>
              <a:rPr dirty="0" spc="-415"/>
              <a:t>Series </a:t>
            </a:r>
            <a:r>
              <a:rPr dirty="0" spc="-355"/>
              <a:t>Creation </a:t>
            </a:r>
            <a:r>
              <a:rPr dirty="0" spc="-455"/>
              <a:t>and</a:t>
            </a:r>
            <a:r>
              <a:rPr dirty="0" spc="-585"/>
              <a:t> </a:t>
            </a:r>
            <a:r>
              <a:rPr dirty="0" spc="-415"/>
              <a:t>Indexing</a:t>
            </a:r>
          </a:p>
          <a:p>
            <a:pPr marL="13970">
              <a:lnSpc>
                <a:spcPts val="1365"/>
              </a:lnSpc>
            </a:pPr>
            <a:r>
              <a:rPr dirty="0" sz="1200" spc="85">
                <a:solidFill>
                  <a:srgbClr val="84ADAF"/>
                </a:solidFill>
                <a:latin typeface="Calibri"/>
                <a:cs typeface="Calibri"/>
              </a:rPr>
              <a:t>Add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a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date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range</a:t>
            </a:r>
            <a:r>
              <a:rPr dirty="0" sz="1200" spc="-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to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the</a:t>
            </a:r>
            <a:r>
              <a:rPr dirty="0" sz="1200" spc="-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Series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300" spc="-5">
                <a:solidFill>
                  <a:srgbClr val="344B5E"/>
                </a:solidFill>
                <a:latin typeface="Courier New"/>
                <a:cs typeface="Courier New"/>
              </a:rPr>
              <a:t>step_counts.index =</a:t>
            </a:r>
            <a:r>
              <a:rPr dirty="0" sz="1300" spc="-3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300" spc="-10">
                <a:solidFill>
                  <a:srgbClr val="344B5E"/>
                </a:solidFill>
                <a:latin typeface="Courier New"/>
                <a:cs typeface="Courier New"/>
              </a:rPr>
              <a:t>pd.date_range(</a:t>
            </a:r>
            <a:r>
              <a:rPr dirty="0" sz="1300" spc="-10">
                <a:solidFill>
                  <a:srgbClr val="FF0000"/>
                </a:solidFill>
                <a:latin typeface="Courier New"/>
                <a:cs typeface="Courier New"/>
              </a:rPr>
              <a:t>'20150329’</a:t>
            </a:r>
            <a:r>
              <a:rPr dirty="0" sz="1300" spc="-10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endParaRPr sz="1300">
              <a:latin typeface="Courier New"/>
              <a:cs typeface="Courier New"/>
            </a:endParaRPr>
          </a:p>
          <a:p>
            <a:pPr algn="r" marR="293370">
              <a:lnSpc>
                <a:spcPct val="100000"/>
              </a:lnSpc>
            </a:pPr>
            <a:r>
              <a:rPr dirty="0" sz="1300" spc="-5">
                <a:solidFill>
                  <a:srgbClr val="344B5E"/>
                </a:solidFill>
                <a:latin typeface="Courier New"/>
                <a:cs typeface="Courier New"/>
              </a:rPr>
              <a:t>periods</a:t>
            </a:r>
            <a:r>
              <a:rPr dirty="0" sz="1300" spc="-5">
                <a:solidFill>
                  <a:srgbClr val="8B8B8B"/>
                </a:solidFill>
                <a:latin typeface="Courier New"/>
                <a:cs typeface="Courier New"/>
              </a:rPr>
              <a:t>=</a:t>
            </a:r>
            <a:r>
              <a:rPr dirty="0" sz="1300" spc="-15">
                <a:solidFill>
                  <a:srgbClr val="8B8B8B"/>
                </a:solidFill>
                <a:latin typeface="Courier New"/>
                <a:cs typeface="Courier New"/>
              </a:rPr>
              <a:t>6</a:t>
            </a:r>
            <a:r>
              <a:rPr dirty="0" sz="13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dirty="0" sz="1300" spc="-10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300" spc="-10">
                <a:solidFill>
                  <a:srgbClr val="344B5E"/>
                </a:solidFill>
                <a:latin typeface="Courier New"/>
                <a:cs typeface="Courier New"/>
              </a:rPr>
              <a:t>(step_counts)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06400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90"/>
              <a:t>Pandas </a:t>
            </a:r>
            <a:r>
              <a:rPr dirty="0" spc="-415"/>
              <a:t>Series </a:t>
            </a:r>
            <a:r>
              <a:rPr dirty="0" spc="-355"/>
              <a:t>Creation </a:t>
            </a:r>
            <a:r>
              <a:rPr dirty="0" spc="-455"/>
              <a:t>and</a:t>
            </a:r>
            <a:r>
              <a:rPr dirty="0" spc="-585"/>
              <a:t> </a:t>
            </a:r>
            <a:r>
              <a:rPr dirty="0" spc="-415"/>
              <a:t>Indexing</a:t>
            </a:r>
          </a:p>
          <a:p>
            <a:pPr marL="13970">
              <a:lnSpc>
                <a:spcPts val="1365"/>
              </a:lnSpc>
            </a:pPr>
            <a:r>
              <a:rPr dirty="0" sz="1200" spc="85">
                <a:solidFill>
                  <a:srgbClr val="84ADAF"/>
                </a:solidFill>
                <a:latin typeface="Calibri"/>
                <a:cs typeface="Calibri"/>
              </a:rPr>
              <a:t>Add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a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date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range</a:t>
            </a:r>
            <a:r>
              <a:rPr dirty="0" sz="1200" spc="-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to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the</a:t>
            </a:r>
            <a:r>
              <a:rPr dirty="0" sz="1200" spc="-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Series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300" spc="-5">
                <a:solidFill>
                  <a:srgbClr val="344B5E"/>
                </a:solidFill>
                <a:latin typeface="Courier New"/>
                <a:cs typeface="Courier New"/>
              </a:rPr>
              <a:t>step_counts.index =</a:t>
            </a:r>
            <a:r>
              <a:rPr dirty="0" sz="1300" spc="-3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300" spc="-10">
                <a:solidFill>
                  <a:srgbClr val="344B5E"/>
                </a:solidFill>
                <a:latin typeface="Courier New"/>
                <a:cs typeface="Courier New"/>
              </a:rPr>
              <a:t>pd.date_range(</a:t>
            </a:r>
            <a:r>
              <a:rPr dirty="0" sz="1300" spc="-10">
                <a:solidFill>
                  <a:srgbClr val="FF0000"/>
                </a:solidFill>
                <a:latin typeface="Courier New"/>
                <a:cs typeface="Courier New"/>
              </a:rPr>
              <a:t>'20150329’</a:t>
            </a:r>
            <a:r>
              <a:rPr dirty="0" sz="1300" spc="-10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endParaRPr sz="1300">
              <a:latin typeface="Courier New"/>
              <a:cs typeface="Courier New"/>
            </a:endParaRPr>
          </a:p>
          <a:p>
            <a:pPr algn="r" marR="293370">
              <a:lnSpc>
                <a:spcPct val="100000"/>
              </a:lnSpc>
            </a:pPr>
            <a:r>
              <a:rPr dirty="0" sz="1300" spc="-5">
                <a:solidFill>
                  <a:srgbClr val="344B5E"/>
                </a:solidFill>
                <a:latin typeface="Courier New"/>
                <a:cs typeface="Courier New"/>
              </a:rPr>
              <a:t>periods</a:t>
            </a:r>
            <a:r>
              <a:rPr dirty="0" sz="1300" spc="-5">
                <a:solidFill>
                  <a:srgbClr val="8B8B8B"/>
                </a:solidFill>
                <a:latin typeface="Courier New"/>
                <a:cs typeface="Courier New"/>
              </a:rPr>
              <a:t>=</a:t>
            </a:r>
            <a:r>
              <a:rPr dirty="0" sz="1300" spc="-15">
                <a:solidFill>
                  <a:srgbClr val="8B8B8B"/>
                </a:solidFill>
                <a:latin typeface="Courier New"/>
                <a:cs typeface="Courier New"/>
              </a:rPr>
              <a:t>6</a:t>
            </a:r>
            <a:r>
              <a:rPr dirty="0" sz="13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dirty="0" sz="1300" spc="-10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300" spc="-10">
                <a:solidFill>
                  <a:srgbClr val="344B5E"/>
                </a:solidFill>
                <a:latin typeface="Courier New"/>
                <a:cs typeface="Courier New"/>
              </a:rPr>
              <a:t>(step_counts)</a:t>
            </a:r>
            <a:endParaRPr sz="1300">
              <a:latin typeface="Courier New"/>
              <a:cs typeface="Courier New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361432" y="1097280"/>
          <a:ext cx="3324225" cy="349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330"/>
                <a:gridCol w="2842260"/>
              </a:tblGrid>
              <a:tr h="365760"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 spc="1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OUTPUT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solidFill>
                      <a:srgbClr val="9BB80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005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&gt;&gt;&gt;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1631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2015-03-29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3620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163195">
                    <a:solidFill>
                      <a:srgbClr val="F1F1F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2015-03-30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7891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2015-03-31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9761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2015-04-01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3907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2015-04-02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4338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2015-04-03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5373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Freq: D, Name:</a:t>
                      </a:r>
                      <a:r>
                        <a:rPr dirty="0" sz="1400" spc="-60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steps,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144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dtype:</a:t>
                      </a:r>
                      <a:r>
                        <a:rPr dirty="0" sz="1400" spc="-2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int64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06400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90"/>
              <a:t>Pandas </a:t>
            </a:r>
            <a:r>
              <a:rPr dirty="0" spc="-415"/>
              <a:t>Series </a:t>
            </a:r>
            <a:r>
              <a:rPr dirty="0" spc="-355"/>
              <a:t>Creation </a:t>
            </a:r>
            <a:r>
              <a:rPr dirty="0" spc="-455"/>
              <a:t>and</a:t>
            </a:r>
            <a:r>
              <a:rPr dirty="0" spc="-585"/>
              <a:t> </a:t>
            </a:r>
            <a:r>
              <a:rPr dirty="0" spc="-415"/>
              <a:t>Indexing</a:t>
            </a:r>
          </a:p>
          <a:p>
            <a:pPr marL="13970">
              <a:lnSpc>
                <a:spcPts val="1365"/>
              </a:lnSpc>
            </a:pP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Select</a:t>
            </a:r>
            <a:r>
              <a:rPr dirty="0" sz="1200" spc="-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80">
                <a:solidFill>
                  <a:srgbClr val="84ADAF"/>
                </a:solidFill>
                <a:latin typeface="Calibri"/>
                <a:cs typeface="Calibri"/>
              </a:rPr>
              <a:t>by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the</a:t>
            </a:r>
            <a:r>
              <a:rPr dirty="0" sz="1200" spc="-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index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values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Just like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</a:t>
            </a:r>
            <a:r>
              <a:rPr dirty="0" sz="1400" spc="-6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dictionary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(step_counts[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'2015-04-01'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06400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90"/>
              <a:t>Pandas </a:t>
            </a:r>
            <a:r>
              <a:rPr dirty="0" spc="-415"/>
              <a:t>Series </a:t>
            </a:r>
            <a:r>
              <a:rPr dirty="0" spc="-355"/>
              <a:t>Creation </a:t>
            </a:r>
            <a:r>
              <a:rPr dirty="0" spc="-455"/>
              <a:t>and</a:t>
            </a:r>
            <a:r>
              <a:rPr dirty="0" spc="-585"/>
              <a:t> </a:t>
            </a:r>
            <a:r>
              <a:rPr dirty="0" spc="-415"/>
              <a:t>Indexing</a:t>
            </a:r>
          </a:p>
          <a:p>
            <a:pPr marL="13970">
              <a:lnSpc>
                <a:spcPts val="1365"/>
              </a:lnSpc>
            </a:pP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Select</a:t>
            </a:r>
            <a:r>
              <a:rPr dirty="0" sz="1200" spc="-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80">
                <a:solidFill>
                  <a:srgbClr val="84ADAF"/>
                </a:solidFill>
                <a:latin typeface="Calibri"/>
                <a:cs typeface="Calibri"/>
              </a:rPr>
              <a:t>by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the</a:t>
            </a:r>
            <a:r>
              <a:rPr dirty="0" sz="1200" spc="-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index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values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Just like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</a:t>
            </a:r>
            <a:r>
              <a:rPr dirty="0" sz="1400" spc="-6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dictionary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(step_counts[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'2015-04-01'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454141" y="1826514"/>
            <a:ext cx="8655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r>
              <a:rPr dirty="0" sz="1400" spc="-8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3907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88696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55"/>
              <a:t>Our </a:t>
            </a:r>
            <a:r>
              <a:rPr dirty="0" spc="-350"/>
              <a:t>Toolset: </a:t>
            </a:r>
            <a:r>
              <a:rPr dirty="0" spc="-365"/>
              <a:t>Intel® </a:t>
            </a:r>
            <a:r>
              <a:rPr dirty="0" spc="-300"/>
              <a:t>Distribution </a:t>
            </a:r>
            <a:r>
              <a:rPr dirty="0" spc="-150"/>
              <a:t>for</a:t>
            </a:r>
            <a:r>
              <a:rPr dirty="0" spc="-500"/>
              <a:t> </a:t>
            </a:r>
            <a:r>
              <a:rPr dirty="0" spc="-405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59773" y="4872230"/>
            <a:ext cx="172720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</a:t>
            </a:fld>
            <a:endParaRPr sz="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068070"/>
            <a:ext cx="7129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Accelerated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performance from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Intel's </a:t>
            </a:r>
            <a:r>
              <a:rPr dirty="0" sz="1800" spc="40" b="1">
                <a:solidFill>
                  <a:srgbClr val="84ADAF"/>
                </a:solidFill>
                <a:latin typeface="Calibri"/>
                <a:cs typeface="Calibri"/>
              </a:rPr>
              <a:t>Math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Kernel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Library</a:t>
            </a:r>
            <a:r>
              <a:rPr dirty="0" sz="1800" spc="-23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(MKL)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06400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90"/>
              <a:t>Pandas </a:t>
            </a:r>
            <a:r>
              <a:rPr dirty="0" spc="-415"/>
              <a:t>Series </a:t>
            </a:r>
            <a:r>
              <a:rPr dirty="0" spc="-355"/>
              <a:t>Creation </a:t>
            </a:r>
            <a:r>
              <a:rPr dirty="0" spc="-455"/>
              <a:t>and</a:t>
            </a:r>
            <a:r>
              <a:rPr dirty="0" spc="-585"/>
              <a:t> </a:t>
            </a:r>
            <a:r>
              <a:rPr dirty="0" spc="-415"/>
              <a:t>Indexing</a:t>
            </a:r>
          </a:p>
          <a:p>
            <a:pPr marL="13970">
              <a:lnSpc>
                <a:spcPts val="1365"/>
              </a:lnSpc>
            </a:pP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Select</a:t>
            </a:r>
            <a:r>
              <a:rPr dirty="0" sz="1200" spc="-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80">
                <a:solidFill>
                  <a:srgbClr val="84ADAF"/>
                </a:solidFill>
                <a:latin typeface="Calibri"/>
                <a:cs typeface="Calibri"/>
              </a:rPr>
              <a:t>by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the</a:t>
            </a:r>
            <a:r>
              <a:rPr dirty="0" sz="1200" spc="-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index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values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Just like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</a:t>
            </a:r>
            <a:r>
              <a:rPr dirty="0" sz="1400" spc="-6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dictionary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(step_counts[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'2015-04-01'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Or by index position—like an</a:t>
            </a:r>
            <a:r>
              <a:rPr dirty="0" sz="1400" spc="-9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array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(step_counts[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3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454141" y="1826514"/>
            <a:ext cx="86550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r>
              <a:rPr dirty="0" sz="1400" spc="-8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3907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06400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90"/>
              <a:t>Pandas </a:t>
            </a:r>
            <a:r>
              <a:rPr dirty="0" spc="-415"/>
              <a:t>Series </a:t>
            </a:r>
            <a:r>
              <a:rPr dirty="0" spc="-355"/>
              <a:t>Creation </a:t>
            </a:r>
            <a:r>
              <a:rPr dirty="0" spc="-455"/>
              <a:t>and</a:t>
            </a:r>
            <a:r>
              <a:rPr dirty="0" spc="-585"/>
              <a:t> </a:t>
            </a:r>
            <a:r>
              <a:rPr dirty="0" spc="-415"/>
              <a:t>Indexing</a:t>
            </a:r>
          </a:p>
          <a:p>
            <a:pPr marL="13970">
              <a:lnSpc>
                <a:spcPts val="1365"/>
              </a:lnSpc>
            </a:pP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Select</a:t>
            </a:r>
            <a:r>
              <a:rPr dirty="0" sz="1200" spc="-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80">
                <a:solidFill>
                  <a:srgbClr val="84ADAF"/>
                </a:solidFill>
                <a:latin typeface="Calibri"/>
                <a:cs typeface="Calibri"/>
              </a:rPr>
              <a:t>by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the</a:t>
            </a:r>
            <a:r>
              <a:rPr dirty="0" sz="1200" spc="-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index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values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Just like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</a:t>
            </a:r>
            <a:r>
              <a:rPr dirty="0" sz="1400" spc="-6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dictionary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(step_counts[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'2015-04-01'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Or by index position—like an</a:t>
            </a:r>
            <a:r>
              <a:rPr dirty="0" sz="1400" spc="-9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array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(step_counts[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3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454141" y="1826514"/>
            <a:ext cx="865505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r>
              <a:rPr dirty="0" sz="1400" spc="-9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3907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r>
              <a:rPr dirty="0" sz="1400" spc="-9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3907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06400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90"/>
              <a:t>Pandas </a:t>
            </a:r>
            <a:r>
              <a:rPr dirty="0" spc="-415"/>
              <a:t>Series </a:t>
            </a:r>
            <a:r>
              <a:rPr dirty="0" spc="-355"/>
              <a:t>Creation </a:t>
            </a:r>
            <a:r>
              <a:rPr dirty="0" spc="-455"/>
              <a:t>and</a:t>
            </a:r>
            <a:r>
              <a:rPr dirty="0" spc="-585"/>
              <a:t> </a:t>
            </a:r>
            <a:r>
              <a:rPr dirty="0" spc="-415"/>
              <a:t>Indexing</a:t>
            </a:r>
          </a:p>
          <a:p>
            <a:pPr marL="13970">
              <a:lnSpc>
                <a:spcPts val="1365"/>
              </a:lnSpc>
            </a:pP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Select</a:t>
            </a:r>
            <a:r>
              <a:rPr dirty="0" sz="1200" spc="-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80">
                <a:solidFill>
                  <a:srgbClr val="84ADAF"/>
                </a:solidFill>
                <a:latin typeface="Calibri"/>
                <a:cs typeface="Calibri"/>
              </a:rPr>
              <a:t>by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the</a:t>
            </a:r>
            <a:r>
              <a:rPr dirty="0" sz="1200" spc="-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index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values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1463039"/>
            <a:ext cx="4753610" cy="3129280"/>
          </a:xfrm>
          <a:custGeom>
            <a:avLst/>
            <a:gdLst/>
            <a:ahLst/>
            <a:cxnLst/>
            <a:rect l="l" t="t" r="r" b="b"/>
            <a:pathLst>
              <a:path w="4753610" h="3129279">
                <a:moveTo>
                  <a:pt x="0" y="3128772"/>
                </a:moveTo>
                <a:lnTo>
                  <a:pt x="4753356" y="3128772"/>
                </a:lnTo>
                <a:lnTo>
                  <a:pt x="4753356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35940" y="1130554"/>
            <a:ext cx="3858895" cy="2216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Just like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</a:t>
            </a:r>
            <a:r>
              <a:rPr dirty="0" sz="1400" spc="-6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dictionary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(step_counts[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'2015-04-01'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Or by index position—like an</a:t>
            </a:r>
            <a:r>
              <a:rPr dirty="0" sz="1400" spc="-9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array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(step_counts[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3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Select all of</a:t>
            </a:r>
            <a:r>
              <a:rPr dirty="0" sz="1400" spc="-9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April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(step_counts[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'2015-04'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54141" y="1826514"/>
            <a:ext cx="865505" cy="880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r>
              <a:rPr dirty="0" sz="1400" spc="-9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3907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r>
              <a:rPr dirty="0" sz="1400" spc="-9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3907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06400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90"/>
              <a:t>Pandas </a:t>
            </a:r>
            <a:r>
              <a:rPr dirty="0" spc="-415"/>
              <a:t>Series </a:t>
            </a:r>
            <a:r>
              <a:rPr dirty="0" spc="-355"/>
              <a:t>Creation </a:t>
            </a:r>
            <a:r>
              <a:rPr dirty="0" spc="-455"/>
              <a:t>and</a:t>
            </a:r>
            <a:r>
              <a:rPr dirty="0" spc="-585"/>
              <a:t> </a:t>
            </a:r>
            <a:r>
              <a:rPr dirty="0" spc="-415"/>
              <a:t>Indexing</a:t>
            </a:r>
          </a:p>
          <a:p>
            <a:pPr marL="13970">
              <a:lnSpc>
                <a:spcPts val="1365"/>
              </a:lnSpc>
            </a:pP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Select</a:t>
            </a:r>
            <a:r>
              <a:rPr dirty="0" sz="1200" spc="-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80">
                <a:solidFill>
                  <a:srgbClr val="84ADAF"/>
                </a:solidFill>
                <a:latin typeface="Calibri"/>
                <a:cs typeface="Calibri"/>
              </a:rPr>
              <a:t>by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the</a:t>
            </a:r>
            <a:r>
              <a:rPr dirty="0" sz="1200" spc="-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index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values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7200" y="1097280"/>
          <a:ext cx="8228330" cy="349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3610"/>
                <a:gridCol w="151129"/>
                <a:gridCol w="1669414"/>
                <a:gridCol w="1654810"/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 spc="14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CODE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solidFill>
                      <a:srgbClr val="344B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 spc="1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OUTPUT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solidFill>
                      <a:srgbClr val="9BB80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9BB808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1400" i="1">
                          <a:solidFill>
                            <a:srgbClr val="84ADAF"/>
                          </a:solidFill>
                          <a:latin typeface="Courier New"/>
                          <a:cs typeface="Courier New"/>
                        </a:rPr>
                        <a:t># </a:t>
                      </a:r>
                      <a:r>
                        <a:rPr dirty="0" sz="1400" spc="-5" i="1">
                          <a:solidFill>
                            <a:srgbClr val="84ADAF"/>
                          </a:solidFill>
                          <a:latin typeface="Courier New"/>
                          <a:cs typeface="Courier New"/>
                        </a:rPr>
                        <a:t>Just like </a:t>
                      </a:r>
                      <a:r>
                        <a:rPr dirty="0" sz="1400" i="1">
                          <a:solidFill>
                            <a:srgbClr val="84ADAF"/>
                          </a:solidFill>
                          <a:latin typeface="Courier New"/>
                          <a:cs typeface="Courier New"/>
                        </a:rPr>
                        <a:t>a</a:t>
                      </a:r>
                      <a:r>
                        <a:rPr dirty="0" sz="1400" spc="-60" i="1">
                          <a:solidFill>
                            <a:srgbClr val="84ADA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 i="1">
                          <a:solidFill>
                            <a:srgbClr val="84ADAF"/>
                          </a:solidFill>
                          <a:latin typeface="Courier New"/>
                          <a:cs typeface="Courier New"/>
                        </a:rPr>
                        <a:t>dictionary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1631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319405">
                <a:tc>
                  <a:txBody>
                    <a:bodyPr/>
                    <a:lstStyle/>
                    <a:p>
                      <a:pPr marL="91440">
                        <a:lnSpc>
                          <a:spcPts val="1495"/>
                        </a:lnSpc>
                      </a:pPr>
                      <a:r>
                        <a:rPr dirty="0" sz="1400" spc="-5" b="1">
                          <a:solidFill>
                            <a:srgbClr val="008F00"/>
                          </a:solidFill>
                          <a:latin typeface="Courier New"/>
                          <a:cs typeface="Courier New"/>
                        </a:rPr>
                        <a:t>print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(step_counts[</a:t>
                      </a:r>
                      <a:r>
                        <a:rPr dirty="0" sz="1400" spc="-5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'2015-04-01'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])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&gt;&gt;&gt;</a:t>
                      </a:r>
                      <a:r>
                        <a:rPr dirty="0" sz="1400" spc="-2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3907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1400" i="1">
                          <a:solidFill>
                            <a:srgbClr val="84ADAF"/>
                          </a:solidFill>
                          <a:latin typeface="Courier New"/>
                          <a:cs typeface="Courier New"/>
                        </a:rPr>
                        <a:t># </a:t>
                      </a:r>
                      <a:r>
                        <a:rPr dirty="0" sz="1400" spc="-5" i="1">
                          <a:solidFill>
                            <a:srgbClr val="84ADAF"/>
                          </a:solidFill>
                          <a:latin typeface="Courier New"/>
                          <a:cs typeface="Courier New"/>
                        </a:rPr>
                        <a:t>Or by index position—like an</a:t>
                      </a:r>
                      <a:r>
                        <a:rPr dirty="0" sz="1400" spc="-90" i="1">
                          <a:solidFill>
                            <a:srgbClr val="84ADA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 i="1">
                          <a:solidFill>
                            <a:srgbClr val="84ADAF"/>
                          </a:solidFill>
                          <a:latin typeface="Courier New"/>
                          <a:cs typeface="Courier New"/>
                        </a:rPr>
                        <a:t>array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825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marL="91440">
                        <a:lnSpc>
                          <a:spcPts val="1495"/>
                        </a:lnSpc>
                      </a:pPr>
                      <a:r>
                        <a:rPr dirty="0" sz="1400" spc="-5" b="1">
                          <a:solidFill>
                            <a:srgbClr val="008F00"/>
                          </a:solidFill>
                          <a:latin typeface="Courier New"/>
                          <a:cs typeface="Courier New"/>
                        </a:rPr>
                        <a:t>print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(step_counts[</a:t>
                      </a:r>
                      <a:r>
                        <a:rPr dirty="0" sz="1400" spc="-5">
                          <a:solidFill>
                            <a:srgbClr val="8B8B8B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])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&gt;&gt;&gt;</a:t>
                      </a:r>
                      <a:r>
                        <a:rPr dirty="0" sz="1400" spc="-2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3907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dirty="0" sz="1400" i="1">
                          <a:solidFill>
                            <a:srgbClr val="84ADAF"/>
                          </a:solidFill>
                          <a:latin typeface="Courier New"/>
                          <a:cs typeface="Courier New"/>
                        </a:rPr>
                        <a:t># </a:t>
                      </a:r>
                      <a:r>
                        <a:rPr dirty="0" sz="1400" spc="-5" i="1">
                          <a:solidFill>
                            <a:srgbClr val="84ADAF"/>
                          </a:solidFill>
                          <a:latin typeface="Courier New"/>
                          <a:cs typeface="Courier New"/>
                        </a:rPr>
                        <a:t>Select all of</a:t>
                      </a:r>
                      <a:r>
                        <a:rPr dirty="0" sz="1400" spc="-60" i="1">
                          <a:solidFill>
                            <a:srgbClr val="84ADA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 i="1">
                          <a:solidFill>
                            <a:srgbClr val="84ADAF"/>
                          </a:solidFill>
                          <a:latin typeface="Courier New"/>
                          <a:cs typeface="Courier New"/>
                        </a:rPr>
                        <a:t>April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8255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marL="91440">
                        <a:lnSpc>
                          <a:spcPts val="1495"/>
                        </a:lnSpc>
                      </a:pPr>
                      <a:r>
                        <a:rPr dirty="0" sz="1400" spc="-5" b="1">
                          <a:solidFill>
                            <a:srgbClr val="008F00"/>
                          </a:solidFill>
                          <a:latin typeface="Courier New"/>
                          <a:cs typeface="Courier New"/>
                        </a:rPr>
                        <a:t>print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(step_counts[</a:t>
                      </a:r>
                      <a:r>
                        <a:rPr dirty="0" sz="1400" spc="-5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'2015-04'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])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&gt;&gt;&gt;</a:t>
                      </a:r>
                      <a:r>
                        <a:rPr dirty="0" sz="1400" spc="18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2015-04-01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3907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54927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2015-04-02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4338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1021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4927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2015-04-03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5373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  <a:p>
                      <a:pPr marL="549275" marR="530225">
                        <a:lnSpc>
                          <a:spcPct val="100000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Freq: D, Name:</a:t>
                      </a:r>
                      <a:r>
                        <a:rPr dirty="0" sz="1400" spc="-8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steps,  dtype:</a:t>
                      </a:r>
                      <a:r>
                        <a:rPr dirty="0" sz="1400" spc="-30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int64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83794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90"/>
              <a:t>Pandas </a:t>
            </a:r>
            <a:r>
              <a:rPr dirty="0" spc="-380"/>
              <a:t>Data </a:t>
            </a:r>
            <a:r>
              <a:rPr dirty="0" spc="-530"/>
              <a:t>Types </a:t>
            </a:r>
            <a:r>
              <a:rPr dirty="0" spc="-455"/>
              <a:t>and</a:t>
            </a:r>
            <a:r>
              <a:rPr dirty="0" spc="-430"/>
              <a:t> </a:t>
            </a:r>
            <a:r>
              <a:rPr dirty="0" spc="-360"/>
              <a:t>Imputation</a:t>
            </a:r>
          </a:p>
          <a:p>
            <a:pPr marL="13970">
              <a:lnSpc>
                <a:spcPts val="1365"/>
              </a:lnSpc>
            </a:pP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types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viewed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converted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View the data</a:t>
            </a:r>
            <a:r>
              <a:rPr dirty="0" sz="1400" spc="-6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type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(step_counts.dtypes)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83794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90"/>
              <a:t>Pandas </a:t>
            </a:r>
            <a:r>
              <a:rPr dirty="0" spc="-380"/>
              <a:t>Data </a:t>
            </a:r>
            <a:r>
              <a:rPr dirty="0" spc="-530"/>
              <a:t>Types </a:t>
            </a:r>
            <a:r>
              <a:rPr dirty="0" spc="-455"/>
              <a:t>and</a:t>
            </a:r>
            <a:r>
              <a:rPr dirty="0" spc="-430"/>
              <a:t> </a:t>
            </a:r>
            <a:r>
              <a:rPr dirty="0" spc="-360"/>
              <a:t>Imputation</a:t>
            </a:r>
          </a:p>
          <a:p>
            <a:pPr marL="13970">
              <a:lnSpc>
                <a:spcPts val="1365"/>
              </a:lnSpc>
            </a:pP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types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viewed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converted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View the data</a:t>
            </a:r>
            <a:r>
              <a:rPr dirty="0" sz="1400" spc="-6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type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(step_counts.dtypes)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454141" y="1826514"/>
            <a:ext cx="10033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r>
              <a:rPr dirty="0" sz="1400" spc="16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int64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83794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90"/>
              <a:t>Pandas </a:t>
            </a:r>
            <a:r>
              <a:rPr dirty="0" spc="-380"/>
              <a:t>Data </a:t>
            </a:r>
            <a:r>
              <a:rPr dirty="0" spc="-530"/>
              <a:t>Types </a:t>
            </a:r>
            <a:r>
              <a:rPr dirty="0" spc="-455"/>
              <a:t>and</a:t>
            </a:r>
            <a:r>
              <a:rPr dirty="0" spc="-430"/>
              <a:t> </a:t>
            </a:r>
            <a:r>
              <a:rPr dirty="0" spc="-360"/>
              <a:t>Imputation</a:t>
            </a:r>
          </a:p>
          <a:p>
            <a:pPr marL="13970">
              <a:lnSpc>
                <a:spcPts val="1365"/>
              </a:lnSpc>
            </a:pP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types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viewed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converted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View the data</a:t>
            </a:r>
            <a:r>
              <a:rPr dirty="0" sz="1400" spc="-6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type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(step_counts.dtypes)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Convert to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</a:t>
            </a:r>
            <a:r>
              <a:rPr dirty="0" sz="1400" spc="-6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float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step_counts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6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step_counts.astype(np.float)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View the data</a:t>
            </a:r>
            <a:r>
              <a:rPr dirty="0" sz="1400" spc="-6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type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(step_counts.dtypes)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454141" y="1826514"/>
            <a:ext cx="10033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r>
              <a:rPr dirty="0" sz="1400" spc="16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int64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83794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90"/>
              <a:t>Pandas </a:t>
            </a:r>
            <a:r>
              <a:rPr dirty="0" spc="-380"/>
              <a:t>Data </a:t>
            </a:r>
            <a:r>
              <a:rPr dirty="0" spc="-530"/>
              <a:t>Types </a:t>
            </a:r>
            <a:r>
              <a:rPr dirty="0" spc="-455"/>
              <a:t>and</a:t>
            </a:r>
            <a:r>
              <a:rPr dirty="0" spc="-430"/>
              <a:t> </a:t>
            </a:r>
            <a:r>
              <a:rPr dirty="0" spc="-360"/>
              <a:t>Imputation</a:t>
            </a:r>
          </a:p>
          <a:p>
            <a:pPr marL="13970">
              <a:lnSpc>
                <a:spcPts val="1365"/>
              </a:lnSpc>
            </a:pP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types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viewed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converted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View the data</a:t>
            </a:r>
            <a:r>
              <a:rPr dirty="0" sz="1400" spc="-6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type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(step_counts.dtypes)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Convert to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</a:t>
            </a:r>
            <a:r>
              <a:rPr dirty="0" sz="1400" spc="-6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float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step_counts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6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step_counts.astype(np.float)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View the data</a:t>
            </a:r>
            <a:r>
              <a:rPr dirty="0" sz="1400" spc="-6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type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(step_counts.dtypes)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454141" y="1826514"/>
            <a:ext cx="100330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r>
              <a:rPr dirty="0" sz="1400" spc="16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int64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  <p:sp>
        <p:nvSpPr>
          <p:cNvPr id="9" name="object 9"/>
          <p:cNvSpPr txBox="1"/>
          <p:nvPr/>
        </p:nvSpPr>
        <p:spPr>
          <a:xfrm>
            <a:off x="5454141" y="3106927"/>
            <a:ext cx="121666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r>
              <a:rPr dirty="0" sz="1400" spc="16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float64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83794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90"/>
              <a:t>Pandas </a:t>
            </a:r>
            <a:r>
              <a:rPr dirty="0" spc="-380"/>
              <a:t>Data </a:t>
            </a:r>
            <a:r>
              <a:rPr dirty="0" spc="-530"/>
              <a:t>Types </a:t>
            </a:r>
            <a:r>
              <a:rPr dirty="0" spc="-455"/>
              <a:t>and</a:t>
            </a:r>
            <a:r>
              <a:rPr dirty="0" spc="-430"/>
              <a:t> </a:t>
            </a:r>
            <a:r>
              <a:rPr dirty="0" spc="-360"/>
              <a:t>Imputation</a:t>
            </a:r>
          </a:p>
          <a:p>
            <a:pPr marL="13970">
              <a:lnSpc>
                <a:spcPts val="1365"/>
              </a:lnSpc>
            </a:pP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Invalid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points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easily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filled</a:t>
            </a:r>
            <a:r>
              <a:rPr dirty="0" sz="1200" spc="-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35">
                <a:solidFill>
                  <a:srgbClr val="84ADAF"/>
                </a:solidFill>
                <a:latin typeface="Calibri"/>
                <a:cs typeface="Calibri"/>
              </a:rPr>
              <a:t>with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values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1463039"/>
            <a:ext cx="4753610" cy="3129280"/>
          </a:xfrm>
          <a:custGeom>
            <a:avLst/>
            <a:gdLst/>
            <a:ahLst/>
            <a:cxnLst/>
            <a:rect l="l" t="t" r="r" b="b"/>
            <a:pathLst>
              <a:path w="4753610" h="3129279">
                <a:moveTo>
                  <a:pt x="0" y="3128772"/>
                </a:moveTo>
                <a:lnTo>
                  <a:pt x="4753356" y="3128772"/>
                </a:lnTo>
                <a:lnTo>
                  <a:pt x="4753356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35940" y="1130554"/>
            <a:ext cx="4071620" cy="2429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Create invalid</a:t>
            </a:r>
            <a:r>
              <a:rPr dirty="0" sz="1400" spc="-7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data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step_counts[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: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3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6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np.NaN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Now fill it in with</a:t>
            </a:r>
            <a:r>
              <a:rPr dirty="0" sz="1400" spc="-9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zeros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step_counts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5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step_counts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fillna(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0.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#</a:t>
            </a:r>
            <a:r>
              <a:rPr dirty="0" sz="1400" spc="-1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equivalently,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#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step_counts.fillna(0.,</a:t>
            </a:r>
            <a:r>
              <a:rPr dirty="0" sz="1400" spc="-8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inplace=True)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(step_counts[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: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3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83794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90"/>
              <a:t>Pandas </a:t>
            </a:r>
            <a:r>
              <a:rPr dirty="0" spc="-380"/>
              <a:t>Data </a:t>
            </a:r>
            <a:r>
              <a:rPr dirty="0" spc="-530"/>
              <a:t>Types </a:t>
            </a:r>
            <a:r>
              <a:rPr dirty="0" spc="-455"/>
              <a:t>and</a:t>
            </a:r>
            <a:r>
              <a:rPr dirty="0" spc="-430"/>
              <a:t> </a:t>
            </a:r>
            <a:r>
              <a:rPr dirty="0" spc="-360"/>
              <a:t>Imputation</a:t>
            </a:r>
          </a:p>
          <a:p>
            <a:pPr marL="13970">
              <a:lnSpc>
                <a:spcPts val="1365"/>
              </a:lnSpc>
            </a:pP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Invalid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points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easily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filled</a:t>
            </a:r>
            <a:r>
              <a:rPr dirty="0" sz="1200" spc="-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35">
                <a:solidFill>
                  <a:srgbClr val="84ADAF"/>
                </a:solidFill>
                <a:latin typeface="Calibri"/>
                <a:cs typeface="Calibri"/>
              </a:rPr>
              <a:t>with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values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1463039"/>
            <a:ext cx="4753610" cy="3129280"/>
          </a:xfrm>
          <a:custGeom>
            <a:avLst/>
            <a:gdLst/>
            <a:ahLst/>
            <a:cxnLst/>
            <a:rect l="l" t="t" r="r" b="b"/>
            <a:pathLst>
              <a:path w="4753610" h="3129279">
                <a:moveTo>
                  <a:pt x="0" y="3128772"/>
                </a:moveTo>
                <a:lnTo>
                  <a:pt x="4753356" y="3128772"/>
                </a:lnTo>
                <a:lnTo>
                  <a:pt x="4753356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5940" y="1130554"/>
            <a:ext cx="4071620" cy="2429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Create invalid</a:t>
            </a:r>
            <a:r>
              <a:rPr dirty="0" sz="1400" spc="-7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data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step_counts[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: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3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6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np.NaN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Now fill it in with</a:t>
            </a:r>
            <a:r>
              <a:rPr dirty="0" sz="1400" spc="-9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zeros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step_counts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5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step_counts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fillna(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0.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#</a:t>
            </a:r>
            <a:r>
              <a:rPr dirty="0" sz="1400" spc="-1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equivalently,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#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step_counts.fillna(0.,</a:t>
            </a:r>
            <a:r>
              <a:rPr dirty="0" sz="1400" spc="-8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inplace=True)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(step_counts[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: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3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  <p:sp>
        <p:nvSpPr>
          <p:cNvPr id="7" name="object 7"/>
          <p:cNvSpPr txBox="1"/>
          <p:nvPr/>
        </p:nvSpPr>
        <p:spPr>
          <a:xfrm>
            <a:off x="5361432" y="1463039"/>
            <a:ext cx="3324225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  <a:spcBef>
                <a:spcPts val="112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 2015-03-30</a:t>
            </a:r>
            <a:r>
              <a:rPr dirty="0" sz="1400" spc="15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0.0</a:t>
            </a:r>
            <a:endParaRPr sz="1400">
              <a:latin typeface="Courier New"/>
              <a:cs typeface="Courier New"/>
            </a:endParaRPr>
          </a:p>
          <a:p>
            <a:pPr marL="54927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2015-03-31</a:t>
            </a:r>
            <a:r>
              <a:rPr dirty="0" sz="1400" spc="-9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0.0</a:t>
            </a:r>
            <a:endParaRPr sz="1400">
              <a:latin typeface="Courier New"/>
              <a:cs typeface="Courier New"/>
            </a:endParaRPr>
          </a:p>
          <a:p>
            <a:pPr marL="549275" marR="52895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Freq: D, Name:</a:t>
            </a:r>
            <a:r>
              <a:rPr dirty="0" sz="1400" spc="-8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steps,  dtype:</a:t>
            </a:r>
            <a:r>
              <a:rPr dirty="0" sz="1400" spc="-3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float64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88696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55"/>
              <a:t>Our </a:t>
            </a:r>
            <a:r>
              <a:rPr dirty="0" spc="-350"/>
              <a:t>Toolset: </a:t>
            </a:r>
            <a:r>
              <a:rPr dirty="0" spc="-365"/>
              <a:t>Intel® </a:t>
            </a:r>
            <a:r>
              <a:rPr dirty="0" spc="-300"/>
              <a:t>Distribution </a:t>
            </a:r>
            <a:r>
              <a:rPr dirty="0" spc="-150"/>
              <a:t>for</a:t>
            </a:r>
            <a:r>
              <a:rPr dirty="0" spc="-500"/>
              <a:t> </a:t>
            </a:r>
            <a:r>
              <a:rPr dirty="0" spc="-405"/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59773" y="4872230"/>
            <a:ext cx="172720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</a:t>
            </a:fld>
            <a:endParaRPr sz="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915288"/>
            <a:ext cx="7375525" cy="115443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Accelerated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performance from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Intel's </a:t>
            </a:r>
            <a:r>
              <a:rPr dirty="0" sz="1800" spc="40" b="1">
                <a:solidFill>
                  <a:srgbClr val="84ADAF"/>
                </a:solidFill>
                <a:latin typeface="Calibri"/>
                <a:cs typeface="Calibri"/>
              </a:rPr>
              <a:t>Math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Kernel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Library</a:t>
            </a:r>
            <a:r>
              <a:rPr dirty="0" sz="1800" spc="-27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(MKL)</a:t>
            </a:r>
            <a:endParaRPr sz="1800">
              <a:latin typeface="Calibri"/>
              <a:cs typeface="Calibri"/>
            </a:endParaRPr>
          </a:p>
          <a:p>
            <a:pPr marL="299085" marR="5080" indent="-286385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Also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contains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Data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Analytics </a:t>
            </a: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Acceleration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Library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(DAAL),</a:t>
            </a:r>
            <a:r>
              <a:rPr dirty="0" sz="1800" spc="-23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Message  </a:t>
            </a: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Passing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Interface </a:t>
            </a:r>
            <a:r>
              <a:rPr dirty="0" sz="1800" spc="30" b="1">
                <a:solidFill>
                  <a:srgbClr val="84ADAF"/>
                </a:solidFill>
                <a:latin typeface="Calibri"/>
                <a:cs typeface="Calibri"/>
              </a:rPr>
              <a:t>(MPI),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and </a:t>
            </a:r>
            <a:r>
              <a:rPr dirty="0" sz="1800" spc="114" b="1">
                <a:solidFill>
                  <a:srgbClr val="84ADAF"/>
                </a:solidFill>
                <a:latin typeface="Calibri"/>
                <a:cs typeface="Calibri"/>
              </a:rPr>
              <a:t>Threading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Building </a:t>
            </a:r>
            <a:r>
              <a:rPr dirty="0" sz="1800" spc="130" b="1">
                <a:solidFill>
                  <a:srgbClr val="84ADAF"/>
                </a:solidFill>
                <a:latin typeface="Calibri"/>
                <a:cs typeface="Calibri"/>
              </a:rPr>
              <a:t>Blocks</a:t>
            </a:r>
            <a:r>
              <a:rPr dirty="0" sz="1800" spc="-25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(TBB)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1463039"/>
            <a:ext cx="4753610" cy="3129280"/>
          </a:xfrm>
          <a:custGeom>
            <a:avLst/>
            <a:gdLst/>
            <a:ahLst/>
            <a:cxnLst/>
            <a:rect l="l" t="t" r="r" b="b"/>
            <a:pathLst>
              <a:path w="4753610" h="3129279">
                <a:moveTo>
                  <a:pt x="0" y="3128772"/>
                </a:moveTo>
                <a:lnTo>
                  <a:pt x="4753356" y="3128772"/>
                </a:lnTo>
                <a:lnTo>
                  <a:pt x="4753356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5940" y="1130554"/>
            <a:ext cx="4390390" cy="3069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Cycling</a:t>
            </a:r>
            <a:r>
              <a:rPr dirty="0" sz="1400" spc="-4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distance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cycling_data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[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10.7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 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0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 </a:t>
            </a:r>
            <a:r>
              <a:rPr dirty="0" sz="1400" spc="-5">
                <a:solidFill>
                  <a:srgbClr val="008F00"/>
                </a:solidFill>
                <a:latin typeface="Courier New"/>
                <a:cs typeface="Courier New"/>
              </a:rPr>
              <a:t>None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 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2.4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7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15.3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1616075">
              <a:lnSpc>
                <a:spcPct val="100000"/>
              </a:lnSpc>
            </a:pP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10.9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 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0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3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008F00"/>
                </a:solidFill>
                <a:latin typeface="Courier New"/>
                <a:cs typeface="Courier New"/>
              </a:rPr>
              <a:t>None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Create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tuple of</a:t>
            </a:r>
            <a:r>
              <a:rPr dirty="0" sz="1400" spc="-7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data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joined_data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4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008F00"/>
                </a:solidFill>
                <a:latin typeface="Courier New"/>
                <a:cs typeface="Courier New"/>
              </a:rPr>
              <a:t>list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</a:t>
            </a:r>
            <a:r>
              <a:rPr dirty="0" sz="1400" spc="-5">
                <a:solidFill>
                  <a:srgbClr val="008F00"/>
                </a:solidFill>
                <a:latin typeface="Courier New"/>
                <a:cs typeface="Courier New"/>
              </a:rPr>
              <a:t>zip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(step_data,</a:t>
            </a:r>
            <a:endParaRPr sz="1400">
              <a:latin typeface="Courier New"/>
              <a:cs typeface="Courier New"/>
            </a:endParaRPr>
          </a:p>
          <a:p>
            <a:pPr marL="246951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cycling_data))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The</a:t>
            </a:r>
            <a:r>
              <a:rPr dirty="0" sz="1400" spc="-2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dataframe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activity_df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6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pd.DataFrame(joined_data)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(activity_df)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93395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90"/>
              <a:t>Pandas </a:t>
            </a:r>
            <a:r>
              <a:rPr dirty="0" spc="-465"/>
              <a:t>DataFrame </a:t>
            </a:r>
            <a:r>
              <a:rPr dirty="0" spc="-355"/>
              <a:t>Creation </a:t>
            </a:r>
            <a:r>
              <a:rPr dirty="0" spc="-455"/>
              <a:t>and</a:t>
            </a:r>
            <a:r>
              <a:rPr dirty="0" spc="-535"/>
              <a:t> </a:t>
            </a:r>
            <a:r>
              <a:rPr dirty="0" spc="-465"/>
              <a:t>Methods</a:t>
            </a:r>
          </a:p>
          <a:p>
            <a:pPr marL="13970">
              <a:lnSpc>
                <a:spcPts val="1365"/>
              </a:lnSpc>
            </a:pP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DataFrames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created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from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lists,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dictionaries,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Pandas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Series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5940" y="1130554"/>
            <a:ext cx="81495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918075" algn="l"/>
              </a:tabLst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	</a:t>
            </a: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1463039"/>
            <a:ext cx="4753610" cy="3129280"/>
          </a:xfrm>
          <a:custGeom>
            <a:avLst/>
            <a:gdLst/>
            <a:ahLst/>
            <a:cxnLst/>
            <a:rect l="l" t="t" r="r" b="b"/>
            <a:pathLst>
              <a:path w="4753610" h="3129279">
                <a:moveTo>
                  <a:pt x="0" y="3128772"/>
                </a:moveTo>
                <a:lnTo>
                  <a:pt x="4753356" y="3128772"/>
                </a:lnTo>
                <a:lnTo>
                  <a:pt x="4753356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613153"/>
            <a:ext cx="4390390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Cycling</a:t>
            </a:r>
            <a:r>
              <a:rPr dirty="0" sz="1400" spc="-4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distance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cycling_data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[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10.7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 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0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 </a:t>
            </a:r>
            <a:r>
              <a:rPr dirty="0" sz="1400" spc="-5">
                <a:solidFill>
                  <a:srgbClr val="008F00"/>
                </a:solidFill>
                <a:latin typeface="Courier New"/>
                <a:cs typeface="Courier New"/>
              </a:rPr>
              <a:t>None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 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2.4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7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15.3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1616075">
              <a:lnSpc>
                <a:spcPct val="100000"/>
              </a:lnSpc>
            </a:pP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10.9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 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0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3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008F00"/>
                </a:solidFill>
                <a:latin typeface="Courier New"/>
                <a:cs typeface="Courier New"/>
              </a:rPr>
              <a:t>None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2466848"/>
            <a:ext cx="4178300" cy="1733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Create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tuple of</a:t>
            </a:r>
            <a:r>
              <a:rPr dirty="0" sz="1400" spc="-7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data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joined_data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4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008F00"/>
                </a:solidFill>
                <a:latin typeface="Courier New"/>
                <a:cs typeface="Courier New"/>
              </a:rPr>
              <a:t>list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</a:t>
            </a:r>
            <a:r>
              <a:rPr dirty="0" sz="1400" spc="-5">
                <a:solidFill>
                  <a:srgbClr val="008F00"/>
                </a:solidFill>
                <a:latin typeface="Courier New"/>
                <a:cs typeface="Courier New"/>
              </a:rPr>
              <a:t>zip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(step_data,</a:t>
            </a:r>
            <a:endParaRPr sz="1400">
              <a:latin typeface="Courier New"/>
              <a:cs typeface="Courier New"/>
            </a:endParaRPr>
          </a:p>
          <a:p>
            <a:pPr marL="246951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cycling_data))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The</a:t>
            </a:r>
            <a:r>
              <a:rPr dirty="0" sz="1400" spc="-2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dataframe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activity_df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7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pd.DataFrame(joined_data)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(activity_df)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454141" y="1826514"/>
            <a:ext cx="3327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93395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90"/>
              <a:t>Pandas </a:t>
            </a:r>
            <a:r>
              <a:rPr dirty="0" spc="-465"/>
              <a:t>DataFrame </a:t>
            </a:r>
            <a:r>
              <a:rPr dirty="0" spc="-355"/>
              <a:t>Creation </a:t>
            </a:r>
            <a:r>
              <a:rPr dirty="0" spc="-455"/>
              <a:t>and</a:t>
            </a:r>
            <a:r>
              <a:rPr dirty="0" spc="-535"/>
              <a:t> </a:t>
            </a:r>
            <a:r>
              <a:rPr dirty="0" spc="-465"/>
              <a:t>Methods</a:t>
            </a:r>
          </a:p>
          <a:p>
            <a:pPr marL="13970">
              <a:lnSpc>
                <a:spcPts val="1365"/>
              </a:lnSpc>
            </a:pP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DataFrames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created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from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lists,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dictionaries,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Pandas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Series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88735" y="1584960"/>
            <a:ext cx="1091184" cy="2162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300" spc="-5" i="1">
                <a:solidFill>
                  <a:srgbClr val="84ADAF"/>
                </a:solidFill>
                <a:latin typeface="Courier New"/>
                <a:cs typeface="Courier New"/>
              </a:rPr>
              <a:t># Add column names to</a:t>
            </a:r>
            <a:r>
              <a:rPr dirty="0" sz="1300" spc="-11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300" spc="-5" i="1">
                <a:solidFill>
                  <a:srgbClr val="84ADAF"/>
                </a:solidFill>
                <a:latin typeface="Courier New"/>
                <a:cs typeface="Courier New"/>
              </a:rPr>
              <a:t>dataframe</a:t>
            </a:r>
            <a:endParaRPr sz="13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300" spc="-5">
                <a:solidFill>
                  <a:srgbClr val="344B5E"/>
                </a:solidFill>
                <a:latin typeface="Courier New"/>
                <a:cs typeface="Courier New"/>
              </a:rPr>
              <a:t>activity_df =</a:t>
            </a:r>
            <a:r>
              <a:rPr dirty="0" sz="1300" spc="-6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300" spc="-10">
                <a:solidFill>
                  <a:srgbClr val="344B5E"/>
                </a:solidFill>
                <a:latin typeface="Courier New"/>
                <a:cs typeface="Courier New"/>
              </a:rPr>
              <a:t>pd</a:t>
            </a:r>
            <a:r>
              <a:rPr dirty="0" sz="1300" spc="-10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300" spc="-10">
                <a:solidFill>
                  <a:srgbClr val="344B5E"/>
                </a:solidFill>
                <a:latin typeface="Courier New"/>
                <a:cs typeface="Courier New"/>
              </a:rPr>
              <a:t>DataFrame(joined_data,</a:t>
            </a:r>
            <a:endParaRPr sz="1300">
              <a:latin typeface="Courier New"/>
              <a:cs typeface="Courier New"/>
            </a:endParaRPr>
          </a:p>
          <a:p>
            <a:pPr marL="1463040" marR="224790">
              <a:lnSpc>
                <a:spcPct val="100000"/>
              </a:lnSpc>
            </a:pPr>
            <a:r>
              <a:rPr dirty="0" sz="1300" spc="-10">
                <a:solidFill>
                  <a:srgbClr val="344B5E"/>
                </a:solidFill>
                <a:latin typeface="Courier New"/>
                <a:cs typeface="Courier New"/>
              </a:rPr>
              <a:t>index=pd</a:t>
            </a:r>
            <a:r>
              <a:rPr dirty="0" sz="1300" spc="-10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300" spc="-10">
                <a:solidFill>
                  <a:srgbClr val="344B5E"/>
                </a:solidFill>
                <a:latin typeface="Courier New"/>
                <a:cs typeface="Courier New"/>
              </a:rPr>
              <a:t>date_range(</a:t>
            </a:r>
            <a:r>
              <a:rPr dirty="0" sz="1300" spc="-10">
                <a:solidFill>
                  <a:srgbClr val="FF0000"/>
                </a:solidFill>
                <a:latin typeface="Courier New"/>
                <a:cs typeface="Courier New"/>
              </a:rPr>
              <a:t>'20150329’</a:t>
            </a:r>
            <a:r>
              <a:rPr dirty="0" sz="1300" spc="-10">
                <a:solidFill>
                  <a:srgbClr val="344B5E"/>
                </a:solidFill>
                <a:latin typeface="Courier New"/>
                <a:cs typeface="Courier New"/>
              </a:rPr>
              <a:t>,  </a:t>
            </a:r>
            <a:r>
              <a:rPr dirty="0" sz="1300" spc="-5">
                <a:solidFill>
                  <a:srgbClr val="344B5E"/>
                </a:solidFill>
                <a:latin typeface="Courier New"/>
                <a:cs typeface="Courier New"/>
              </a:rPr>
              <a:t>periods=</a:t>
            </a:r>
            <a:r>
              <a:rPr dirty="0" sz="1300" spc="-5">
                <a:solidFill>
                  <a:srgbClr val="8B8B8B"/>
                </a:solidFill>
                <a:latin typeface="Courier New"/>
                <a:cs typeface="Courier New"/>
              </a:rPr>
              <a:t>6</a:t>
            </a:r>
            <a:r>
              <a:rPr dirty="0" sz="1300" spc="-5">
                <a:solidFill>
                  <a:srgbClr val="344B5E"/>
                </a:solidFill>
                <a:latin typeface="Courier New"/>
                <a:cs typeface="Courier New"/>
              </a:rPr>
              <a:t>),  </a:t>
            </a:r>
            <a:r>
              <a:rPr dirty="0" sz="1300" spc="-10">
                <a:solidFill>
                  <a:srgbClr val="344B5E"/>
                </a:solidFill>
                <a:latin typeface="Courier New"/>
                <a:cs typeface="Courier New"/>
              </a:rPr>
              <a:t>columns=[</a:t>
            </a:r>
            <a:r>
              <a:rPr dirty="0" sz="1300" spc="-10">
                <a:solidFill>
                  <a:srgbClr val="FF0000"/>
                </a:solidFill>
                <a:latin typeface="Courier New"/>
                <a:cs typeface="Courier New"/>
              </a:rPr>
              <a:t>'Walking','Cycling'</a:t>
            </a:r>
            <a:r>
              <a:rPr dirty="0" sz="1300" spc="-10">
                <a:solidFill>
                  <a:srgbClr val="344B5E"/>
                </a:solidFill>
                <a:latin typeface="Courier New"/>
                <a:cs typeface="Courier New"/>
              </a:rPr>
              <a:t>])</a:t>
            </a:r>
            <a:endParaRPr sz="1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300" spc="-10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300" spc="-10">
                <a:solidFill>
                  <a:srgbClr val="344B5E"/>
                </a:solidFill>
                <a:latin typeface="Courier New"/>
                <a:cs typeface="Courier New"/>
              </a:rPr>
              <a:t>(activity_df)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57962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90"/>
              <a:t>Pandas </a:t>
            </a:r>
            <a:r>
              <a:rPr dirty="0" spc="-465"/>
              <a:t>DataFrame </a:t>
            </a:r>
            <a:r>
              <a:rPr dirty="0" spc="-355"/>
              <a:t>Creation </a:t>
            </a:r>
            <a:r>
              <a:rPr dirty="0" spc="-455"/>
              <a:t>and</a:t>
            </a:r>
            <a:r>
              <a:rPr dirty="0" spc="-515"/>
              <a:t> </a:t>
            </a:r>
            <a:r>
              <a:rPr dirty="0" spc="-465"/>
              <a:t>Methods</a:t>
            </a:r>
          </a:p>
          <a:p>
            <a:pPr marL="13970">
              <a:lnSpc>
                <a:spcPts val="1365"/>
              </a:lnSpc>
            </a:pPr>
            <a:r>
              <a:rPr dirty="0" sz="1200" spc="80">
                <a:solidFill>
                  <a:srgbClr val="84ADAF"/>
                </a:solidFill>
                <a:latin typeface="Calibri"/>
                <a:cs typeface="Calibri"/>
              </a:rPr>
              <a:t>Labeled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columns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an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index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added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300" spc="-5" i="1">
                <a:solidFill>
                  <a:srgbClr val="84ADAF"/>
                </a:solidFill>
                <a:latin typeface="Courier New"/>
                <a:cs typeface="Courier New"/>
              </a:rPr>
              <a:t># Add column names to</a:t>
            </a:r>
            <a:r>
              <a:rPr dirty="0" sz="1300" spc="-10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300" spc="-5" i="1">
                <a:solidFill>
                  <a:srgbClr val="84ADAF"/>
                </a:solidFill>
                <a:latin typeface="Courier New"/>
                <a:cs typeface="Courier New"/>
              </a:rPr>
              <a:t>dataframe</a:t>
            </a:r>
            <a:endParaRPr sz="13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300" spc="-5">
                <a:solidFill>
                  <a:srgbClr val="344B5E"/>
                </a:solidFill>
                <a:latin typeface="Courier New"/>
                <a:cs typeface="Courier New"/>
              </a:rPr>
              <a:t>activity_df =</a:t>
            </a:r>
            <a:r>
              <a:rPr dirty="0" sz="1300" spc="-5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300" spc="-10">
                <a:solidFill>
                  <a:srgbClr val="344B5E"/>
                </a:solidFill>
                <a:latin typeface="Courier New"/>
                <a:cs typeface="Courier New"/>
              </a:rPr>
              <a:t>pd</a:t>
            </a:r>
            <a:r>
              <a:rPr dirty="0" sz="1300" spc="-10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300" spc="-10">
                <a:solidFill>
                  <a:srgbClr val="344B5E"/>
                </a:solidFill>
                <a:latin typeface="Courier New"/>
                <a:cs typeface="Courier New"/>
              </a:rPr>
              <a:t>DataFrame(joined_data,</a:t>
            </a:r>
            <a:endParaRPr sz="1300">
              <a:latin typeface="Courier New"/>
              <a:cs typeface="Courier New"/>
            </a:endParaRPr>
          </a:p>
          <a:p>
            <a:pPr marL="1463040" marR="224790">
              <a:lnSpc>
                <a:spcPct val="100000"/>
              </a:lnSpc>
            </a:pPr>
            <a:r>
              <a:rPr dirty="0" sz="1300" spc="-10">
                <a:solidFill>
                  <a:srgbClr val="344B5E"/>
                </a:solidFill>
                <a:latin typeface="Courier New"/>
                <a:cs typeface="Courier New"/>
              </a:rPr>
              <a:t>index=pd</a:t>
            </a:r>
            <a:r>
              <a:rPr dirty="0" sz="1300" spc="-10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300" spc="-10">
                <a:solidFill>
                  <a:srgbClr val="344B5E"/>
                </a:solidFill>
                <a:latin typeface="Courier New"/>
                <a:cs typeface="Courier New"/>
              </a:rPr>
              <a:t>date_range(</a:t>
            </a:r>
            <a:r>
              <a:rPr dirty="0" sz="1300" spc="-10">
                <a:solidFill>
                  <a:srgbClr val="FF0000"/>
                </a:solidFill>
                <a:latin typeface="Courier New"/>
                <a:cs typeface="Courier New"/>
              </a:rPr>
              <a:t>'20150329’</a:t>
            </a:r>
            <a:r>
              <a:rPr dirty="0" sz="1300" spc="-10">
                <a:solidFill>
                  <a:srgbClr val="344B5E"/>
                </a:solidFill>
                <a:latin typeface="Courier New"/>
                <a:cs typeface="Courier New"/>
              </a:rPr>
              <a:t>,  </a:t>
            </a:r>
            <a:r>
              <a:rPr dirty="0" sz="1300" spc="-5">
                <a:solidFill>
                  <a:srgbClr val="344B5E"/>
                </a:solidFill>
                <a:latin typeface="Courier New"/>
                <a:cs typeface="Courier New"/>
              </a:rPr>
              <a:t>periods=</a:t>
            </a:r>
            <a:r>
              <a:rPr dirty="0" sz="1300" spc="-5">
                <a:solidFill>
                  <a:srgbClr val="8B8B8B"/>
                </a:solidFill>
                <a:latin typeface="Courier New"/>
                <a:cs typeface="Courier New"/>
              </a:rPr>
              <a:t>6</a:t>
            </a:r>
            <a:r>
              <a:rPr dirty="0" sz="1300" spc="-5">
                <a:solidFill>
                  <a:srgbClr val="344B5E"/>
                </a:solidFill>
                <a:latin typeface="Courier New"/>
                <a:cs typeface="Courier New"/>
              </a:rPr>
              <a:t>),  </a:t>
            </a:r>
            <a:r>
              <a:rPr dirty="0" sz="1300" spc="-10">
                <a:solidFill>
                  <a:srgbClr val="344B5E"/>
                </a:solidFill>
                <a:latin typeface="Courier New"/>
                <a:cs typeface="Courier New"/>
              </a:rPr>
              <a:t>columns=[</a:t>
            </a:r>
            <a:r>
              <a:rPr dirty="0" sz="1300" spc="-10">
                <a:solidFill>
                  <a:srgbClr val="FF0000"/>
                </a:solidFill>
                <a:latin typeface="Courier New"/>
                <a:cs typeface="Courier New"/>
              </a:rPr>
              <a:t>'Walking','Cycling'</a:t>
            </a:r>
            <a:r>
              <a:rPr dirty="0" sz="1300" spc="-10">
                <a:solidFill>
                  <a:srgbClr val="344B5E"/>
                </a:solidFill>
                <a:latin typeface="Courier New"/>
                <a:cs typeface="Courier New"/>
              </a:rPr>
              <a:t>])</a:t>
            </a:r>
            <a:endParaRPr sz="1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300" spc="-10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300" spc="-10">
                <a:solidFill>
                  <a:srgbClr val="344B5E"/>
                </a:solidFill>
                <a:latin typeface="Courier New"/>
                <a:cs typeface="Courier New"/>
              </a:rPr>
              <a:t>(activity_df)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454141" y="1826514"/>
            <a:ext cx="3327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57962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90"/>
              <a:t>Pandas </a:t>
            </a:r>
            <a:r>
              <a:rPr dirty="0" spc="-465"/>
              <a:t>DataFrame </a:t>
            </a:r>
            <a:r>
              <a:rPr dirty="0" spc="-355"/>
              <a:t>Creation </a:t>
            </a:r>
            <a:r>
              <a:rPr dirty="0" spc="-455"/>
              <a:t>and</a:t>
            </a:r>
            <a:r>
              <a:rPr dirty="0" spc="-515"/>
              <a:t> </a:t>
            </a:r>
            <a:r>
              <a:rPr dirty="0" spc="-465"/>
              <a:t>Methods</a:t>
            </a:r>
          </a:p>
          <a:p>
            <a:pPr marL="13970">
              <a:lnSpc>
                <a:spcPts val="1365"/>
              </a:lnSpc>
            </a:pPr>
            <a:r>
              <a:rPr dirty="0" sz="1200" spc="80">
                <a:solidFill>
                  <a:srgbClr val="84ADAF"/>
                </a:solidFill>
                <a:latin typeface="Calibri"/>
                <a:cs typeface="Calibri"/>
              </a:rPr>
              <a:t>Labeled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columns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an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index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added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88735" y="1584960"/>
            <a:ext cx="2695956" cy="2604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Select row of data by index</a:t>
            </a:r>
            <a:r>
              <a:rPr dirty="0" sz="1400" spc="-10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name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(activity_df.loc[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'2015-04-01'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514413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15"/>
              <a:t>Indexing </a:t>
            </a:r>
            <a:r>
              <a:rPr dirty="0" spc="-465"/>
              <a:t>DataFrame</a:t>
            </a:r>
            <a:r>
              <a:rPr dirty="0" spc="-405"/>
              <a:t> </a:t>
            </a:r>
            <a:r>
              <a:rPr dirty="0" spc="-575"/>
              <a:t>Rows</a:t>
            </a:r>
          </a:p>
          <a:p>
            <a:pPr marL="13970">
              <a:lnSpc>
                <a:spcPts val="1365"/>
              </a:lnSpc>
            </a:pP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DataFrame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rows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indexed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80">
                <a:solidFill>
                  <a:srgbClr val="84ADAF"/>
                </a:solidFill>
                <a:latin typeface="Calibri"/>
                <a:cs typeface="Calibri"/>
              </a:rPr>
              <a:t>by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row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using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the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35">
                <a:solidFill>
                  <a:srgbClr val="84ADAF"/>
                </a:solidFill>
                <a:latin typeface="Calibri"/>
                <a:cs typeface="Calibri"/>
              </a:rPr>
              <a:t>'loc'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35">
                <a:solidFill>
                  <a:srgbClr val="84ADAF"/>
                </a:solidFill>
                <a:latin typeface="Calibri"/>
                <a:cs typeface="Calibri"/>
              </a:rPr>
              <a:t>'iloc'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methods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57200" y="1097280"/>
          <a:ext cx="8228330" cy="349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3610"/>
                <a:gridCol w="151129"/>
                <a:gridCol w="1348739"/>
                <a:gridCol w="1976120"/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 spc="14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CODE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solidFill>
                      <a:srgbClr val="344B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 spc="1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OUTPUT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solidFill>
                      <a:srgbClr val="9BB80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9BB808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1400" i="1">
                          <a:solidFill>
                            <a:srgbClr val="84ADAF"/>
                          </a:solidFill>
                          <a:latin typeface="Courier New"/>
                          <a:cs typeface="Courier New"/>
                        </a:rPr>
                        <a:t># </a:t>
                      </a:r>
                      <a:r>
                        <a:rPr dirty="0" sz="1400" spc="-5" i="1">
                          <a:solidFill>
                            <a:srgbClr val="84ADAF"/>
                          </a:solidFill>
                          <a:latin typeface="Courier New"/>
                          <a:cs typeface="Courier New"/>
                        </a:rPr>
                        <a:t>Select row of data by index</a:t>
                      </a:r>
                      <a:r>
                        <a:rPr dirty="0" sz="1400" spc="-100" i="1">
                          <a:solidFill>
                            <a:srgbClr val="84ADA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 i="1">
                          <a:solidFill>
                            <a:srgbClr val="84ADAF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1631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marL="91440">
                        <a:lnSpc>
                          <a:spcPts val="1495"/>
                        </a:lnSpc>
                      </a:pPr>
                      <a:r>
                        <a:rPr dirty="0" sz="1400" spc="-5" b="1">
                          <a:solidFill>
                            <a:srgbClr val="008F00"/>
                          </a:solidFill>
                          <a:latin typeface="Courier New"/>
                          <a:cs typeface="Courier New"/>
                        </a:rPr>
                        <a:t>print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(activity_df.loc[</a:t>
                      </a:r>
                      <a:r>
                        <a:rPr dirty="0" sz="1400" spc="-5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'2015-04-01'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])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&gt;&gt;&gt;</a:t>
                      </a:r>
                      <a:r>
                        <a:rPr dirty="0" sz="1400" spc="17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Walking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3907.0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514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4927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Cycling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2.4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  <a:p>
                      <a:pPr marL="549275">
                        <a:lnSpc>
                          <a:spcPct val="100000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Name:</a:t>
                      </a:r>
                      <a:r>
                        <a:rPr dirty="0" sz="1400" spc="-2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2015-04-01,</a:t>
                      </a:r>
                      <a:endParaRPr sz="1400">
                        <a:latin typeface="Courier New"/>
                        <a:cs typeface="Courier New"/>
                      </a:endParaRPr>
                    </a:p>
                    <a:p>
                      <a:pPr marL="549275">
                        <a:lnSpc>
                          <a:spcPct val="100000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dtype:</a:t>
                      </a:r>
                      <a:r>
                        <a:rPr dirty="0" sz="1400" spc="-2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float64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514413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15"/>
              <a:t>Indexing </a:t>
            </a:r>
            <a:r>
              <a:rPr dirty="0" spc="-465"/>
              <a:t>DataFrame</a:t>
            </a:r>
            <a:r>
              <a:rPr dirty="0" spc="-405"/>
              <a:t> </a:t>
            </a:r>
            <a:r>
              <a:rPr dirty="0" spc="-575"/>
              <a:t>Rows</a:t>
            </a:r>
          </a:p>
          <a:p>
            <a:pPr marL="13970">
              <a:lnSpc>
                <a:spcPts val="1365"/>
              </a:lnSpc>
            </a:pP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DataFrame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rows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indexed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80">
                <a:solidFill>
                  <a:srgbClr val="84ADAF"/>
                </a:solidFill>
                <a:latin typeface="Calibri"/>
                <a:cs typeface="Calibri"/>
              </a:rPr>
              <a:t>by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row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using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the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35">
                <a:solidFill>
                  <a:srgbClr val="84ADAF"/>
                </a:solidFill>
                <a:latin typeface="Calibri"/>
                <a:cs typeface="Calibri"/>
              </a:rPr>
              <a:t>'loc'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35">
                <a:solidFill>
                  <a:srgbClr val="84ADAF"/>
                </a:solidFill>
                <a:latin typeface="Calibri"/>
                <a:cs typeface="Calibri"/>
              </a:rPr>
              <a:t>'iloc'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methods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Select row of data by integer</a:t>
            </a:r>
            <a:r>
              <a:rPr dirty="0" sz="1400" spc="-10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position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(activity_df.iloc[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-3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514413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15"/>
              <a:t>Indexing </a:t>
            </a:r>
            <a:r>
              <a:rPr dirty="0" spc="-465"/>
              <a:t>DataFrame</a:t>
            </a:r>
            <a:r>
              <a:rPr dirty="0" spc="-405"/>
              <a:t> </a:t>
            </a:r>
            <a:r>
              <a:rPr dirty="0" spc="-575"/>
              <a:t>Rows</a:t>
            </a:r>
          </a:p>
          <a:p>
            <a:pPr marL="13970">
              <a:lnSpc>
                <a:spcPts val="1365"/>
              </a:lnSpc>
            </a:pP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DataFrame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rows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indexed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80">
                <a:solidFill>
                  <a:srgbClr val="84ADAF"/>
                </a:solidFill>
                <a:latin typeface="Calibri"/>
                <a:cs typeface="Calibri"/>
              </a:rPr>
              <a:t>by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row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using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the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35">
                <a:solidFill>
                  <a:srgbClr val="84ADAF"/>
                </a:solidFill>
                <a:latin typeface="Calibri"/>
                <a:cs typeface="Calibri"/>
              </a:rPr>
              <a:t>'loc'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35">
                <a:solidFill>
                  <a:srgbClr val="84ADAF"/>
                </a:solidFill>
                <a:latin typeface="Calibri"/>
                <a:cs typeface="Calibri"/>
              </a:rPr>
              <a:t>'iloc'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methods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57200" y="1097280"/>
          <a:ext cx="8228330" cy="349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3610"/>
                <a:gridCol w="151129"/>
                <a:gridCol w="1348739"/>
                <a:gridCol w="1976120"/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 spc="14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CODE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solidFill>
                      <a:srgbClr val="344B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 spc="1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OUTPUT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solidFill>
                      <a:srgbClr val="9BB80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9BB808"/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1400" i="1">
                          <a:solidFill>
                            <a:srgbClr val="84ADAF"/>
                          </a:solidFill>
                          <a:latin typeface="Courier New"/>
                          <a:cs typeface="Courier New"/>
                        </a:rPr>
                        <a:t># </a:t>
                      </a:r>
                      <a:r>
                        <a:rPr dirty="0" sz="1400" spc="-5" i="1">
                          <a:solidFill>
                            <a:srgbClr val="84ADAF"/>
                          </a:solidFill>
                          <a:latin typeface="Courier New"/>
                          <a:cs typeface="Courier New"/>
                        </a:rPr>
                        <a:t>Select row of data by integer</a:t>
                      </a:r>
                      <a:r>
                        <a:rPr dirty="0" sz="1400" spc="-100" i="1">
                          <a:solidFill>
                            <a:srgbClr val="84ADA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 i="1">
                          <a:solidFill>
                            <a:srgbClr val="84ADAF"/>
                          </a:solidFill>
                          <a:latin typeface="Courier New"/>
                          <a:cs typeface="Courier New"/>
                        </a:rPr>
                        <a:t>position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1631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marL="91440">
                        <a:lnSpc>
                          <a:spcPts val="1495"/>
                        </a:lnSpc>
                      </a:pPr>
                      <a:r>
                        <a:rPr dirty="0" sz="1400" spc="-5" b="1">
                          <a:solidFill>
                            <a:srgbClr val="008F00"/>
                          </a:solidFill>
                          <a:latin typeface="Courier New"/>
                          <a:cs typeface="Courier New"/>
                        </a:rPr>
                        <a:t>print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(activity_df.iloc[</a:t>
                      </a:r>
                      <a:r>
                        <a:rPr dirty="0" sz="1400" spc="-5">
                          <a:solidFill>
                            <a:srgbClr val="8B8B8B"/>
                          </a:solidFill>
                          <a:latin typeface="Courier New"/>
                          <a:cs typeface="Courier New"/>
                        </a:rPr>
                        <a:t>-3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])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&gt;&gt;&gt;</a:t>
                      </a:r>
                      <a:r>
                        <a:rPr dirty="0" sz="1400" spc="17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Walking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3907.0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514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 marL="54927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Cycling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2.4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  <a:p>
                      <a:pPr marL="549275">
                        <a:lnSpc>
                          <a:spcPct val="100000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Name:</a:t>
                      </a:r>
                      <a:r>
                        <a:rPr dirty="0" sz="1400" spc="-2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2015-04-01,</a:t>
                      </a:r>
                      <a:endParaRPr sz="1400">
                        <a:latin typeface="Courier New"/>
                        <a:cs typeface="Courier New"/>
                      </a:endParaRPr>
                    </a:p>
                    <a:p>
                      <a:pPr marL="549275">
                        <a:lnSpc>
                          <a:spcPct val="100000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dtype:</a:t>
                      </a:r>
                      <a:r>
                        <a:rPr dirty="0" sz="1400" spc="-2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float64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514413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15"/>
              <a:t>Indexing </a:t>
            </a:r>
            <a:r>
              <a:rPr dirty="0" spc="-465"/>
              <a:t>DataFrame</a:t>
            </a:r>
            <a:r>
              <a:rPr dirty="0" spc="-405"/>
              <a:t> </a:t>
            </a:r>
            <a:r>
              <a:rPr dirty="0" spc="-575"/>
              <a:t>Rows</a:t>
            </a:r>
          </a:p>
          <a:p>
            <a:pPr marL="13970">
              <a:lnSpc>
                <a:spcPts val="1365"/>
              </a:lnSpc>
            </a:pP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DataFrame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rows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indexed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80">
                <a:solidFill>
                  <a:srgbClr val="84ADAF"/>
                </a:solidFill>
                <a:latin typeface="Calibri"/>
                <a:cs typeface="Calibri"/>
              </a:rPr>
              <a:t>by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row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using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the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35">
                <a:solidFill>
                  <a:srgbClr val="84ADAF"/>
                </a:solidFill>
                <a:latin typeface="Calibri"/>
                <a:cs typeface="Calibri"/>
              </a:rPr>
              <a:t>'loc'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35">
                <a:solidFill>
                  <a:srgbClr val="84ADAF"/>
                </a:solidFill>
                <a:latin typeface="Calibri"/>
                <a:cs typeface="Calibri"/>
              </a:rPr>
              <a:t>'iloc'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methods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Name of</a:t>
            </a:r>
            <a:r>
              <a:rPr dirty="0" sz="1400" spc="-5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column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(activity_df[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'Walking'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22135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15"/>
              <a:t>Indexing </a:t>
            </a:r>
            <a:r>
              <a:rPr dirty="0" spc="-465"/>
              <a:t>DataFrame</a:t>
            </a:r>
            <a:r>
              <a:rPr dirty="0" spc="-420"/>
              <a:t> </a:t>
            </a:r>
            <a:r>
              <a:rPr dirty="0" spc="-520"/>
              <a:t>Columns</a:t>
            </a:r>
          </a:p>
          <a:p>
            <a:pPr marL="13970">
              <a:lnSpc>
                <a:spcPts val="1365"/>
              </a:lnSpc>
            </a:pP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DataFrame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columns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indexed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80">
                <a:solidFill>
                  <a:srgbClr val="84ADAF"/>
                </a:solidFill>
                <a:latin typeface="Calibri"/>
                <a:cs typeface="Calibri"/>
              </a:rPr>
              <a:t>by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name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Name of</a:t>
            </a:r>
            <a:r>
              <a:rPr dirty="0" sz="1400" spc="-5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column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(activity_df[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'Walking'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361432" y="1097280"/>
          <a:ext cx="3324225" cy="349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330"/>
                <a:gridCol w="2842260"/>
              </a:tblGrid>
              <a:tr h="365760"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 spc="1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OUTPUT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solidFill>
                      <a:srgbClr val="9BB80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134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&gt;&gt;&gt;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2015-03-29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3620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2015-03-30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7891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2015-03-31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9761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2015-04-01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3907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2015-04-02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4338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2015-04-03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5373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Freq: D, Name:</a:t>
                      </a:r>
                      <a:r>
                        <a:rPr dirty="0" sz="1400" spc="-60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Walking,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1234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dtype:</a:t>
                      </a:r>
                      <a:r>
                        <a:rPr dirty="0" sz="1400" spc="-2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int64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22135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15"/>
              <a:t>Indexing </a:t>
            </a:r>
            <a:r>
              <a:rPr dirty="0" spc="-465"/>
              <a:t>DataFrame</a:t>
            </a:r>
            <a:r>
              <a:rPr dirty="0" spc="-420"/>
              <a:t> </a:t>
            </a:r>
            <a:r>
              <a:rPr dirty="0" spc="-520"/>
              <a:t>Columns</a:t>
            </a:r>
          </a:p>
          <a:p>
            <a:pPr marL="13970">
              <a:lnSpc>
                <a:spcPts val="1365"/>
              </a:lnSpc>
            </a:pP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DataFrame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columns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indexed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80">
                <a:solidFill>
                  <a:srgbClr val="84ADAF"/>
                </a:solidFill>
                <a:latin typeface="Calibri"/>
                <a:cs typeface="Calibri"/>
              </a:rPr>
              <a:t>by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name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88696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55"/>
              <a:t>Our </a:t>
            </a:r>
            <a:r>
              <a:rPr dirty="0" spc="-350"/>
              <a:t>Toolset: </a:t>
            </a:r>
            <a:r>
              <a:rPr dirty="0" spc="-365"/>
              <a:t>Intel® </a:t>
            </a:r>
            <a:r>
              <a:rPr dirty="0" spc="-300"/>
              <a:t>Distribution </a:t>
            </a:r>
            <a:r>
              <a:rPr dirty="0" spc="-150"/>
              <a:t>for</a:t>
            </a:r>
            <a:r>
              <a:rPr dirty="0" spc="-500"/>
              <a:t> </a:t>
            </a:r>
            <a:r>
              <a:rPr dirty="0" spc="-405"/>
              <a:t>Python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859773" y="4872230"/>
            <a:ext cx="172720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</a:t>
            </a:fld>
            <a:endParaRPr sz="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5676" y="3054095"/>
            <a:ext cx="1490980" cy="486409"/>
          </a:xfrm>
          <a:prstGeom prst="rect">
            <a:avLst/>
          </a:prstGeom>
          <a:solidFill>
            <a:srgbClr val="84ADAC"/>
          </a:solidFill>
        </p:spPr>
        <p:txBody>
          <a:bodyPr wrap="square" lIns="0" tIns="50165" rIns="0" bIns="0" rtlCol="0" vert="horz">
            <a:spAutoFit/>
          </a:bodyPr>
          <a:lstStyle/>
          <a:p>
            <a:pPr marL="318770" marR="314325" indent="43815">
              <a:lnSpc>
                <a:spcPct val="100000"/>
              </a:lnSpc>
              <a:spcBef>
                <a:spcPts val="395"/>
              </a:spcBef>
            </a:pPr>
            <a:r>
              <a:rPr dirty="0" sz="1200" spc="50" b="1">
                <a:solidFill>
                  <a:srgbClr val="FFFFFF"/>
                </a:solidFill>
                <a:latin typeface="Calibri"/>
                <a:cs typeface="Calibri"/>
              </a:rPr>
              <a:t>Monolithic  </a:t>
            </a:r>
            <a:r>
              <a:rPr dirty="0" sz="1200" spc="75" b="1">
                <a:solidFill>
                  <a:srgbClr val="FFFFFF"/>
                </a:solidFill>
                <a:latin typeface="Calibri"/>
                <a:cs typeface="Calibri"/>
              </a:rPr>
              <a:t>Di</a:t>
            </a:r>
            <a:r>
              <a:rPr dirty="0" sz="1200" spc="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200" spc="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200" spc="8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200" spc="7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200" spc="3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200" spc="7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200" spc="7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5676" y="3660647"/>
            <a:ext cx="1490980" cy="485140"/>
          </a:xfrm>
          <a:prstGeom prst="rect">
            <a:avLst/>
          </a:prstGeom>
          <a:solidFill>
            <a:srgbClr val="84ADAC"/>
          </a:solidFill>
        </p:spPr>
        <p:txBody>
          <a:bodyPr wrap="square" lIns="0" tIns="50165" rIns="0" bIns="0" rtlCol="0" vert="horz">
            <a:spAutoFit/>
          </a:bodyPr>
          <a:lstStyle/>
          <a:p>
            <a:pPr marL="125095" marR="118745" indent="263525">
              <a:lnSpc>
                <a:spcPct val="100000"/>
              </a:lnSpc>
              <a:spcBef>
                <a:spcPts val="395"/>
              </a:spcBef>
            </a:pPr>
            <a:r>
              <a:rPr dirty="0" sz="1200" spc="65" b="1">
                <a:solidFill>
                  <a:srgbClr val="FFFFFF"/>
                </a:solidFill>
                <a:latin typeface="Calibri"/>
                <a:cs typeface="Calibri"/>
              </a:rPr>
              <a:t>Anaconda  </a:t>
            </a:r>
            <a:r>
              <a:rPr dirty="0" sz="1200" spc="75" b="1">
                <a:solidFill>
                  <a:srgbClr val="FFFFFF"/>
                </a:solidFill>
                <a:latin typeface="Calibri"/>
                <a:cs typeface="Calibri"/>
              </a:rPr>
              <a:t>Package</a:t>
            </a:r>
            <a:r>
              <a:rPr dirty="0" sz="1200" spc="-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50" b="1">
                <a:solidFill>
                  <a:srgbClr val="FFFFFF"/>
                </a:solidFill>
                <a:latin typeface="Calibri"/>
                <a:cs typeface="Calibri"/>
              </a:rPr>
              <a:t>Manager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6366" y="3152343"/>
            <a:ext cx="31178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0" b="1">
                <a:solidFill>
                  <a:srgbClr val="344B5E"/>
                </a:solidFill>
                <a:latin typeface="Calibri"/>
                <a:cs typeface="Calibri"/>
              </a:rPr>
              <a:t>intel-distribution-for-python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65985" y="3737559"/>
            <a:ext cx="6360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0" b="1">
                <a:solidFill>
                  <a:srgbClr val="344B5E"/>
                </a:solidFill>
                <a:latin typeface="Calibri"/>
                <a:cs typeface="Calibri"/>
              </a:rPr>
              <a:t>articles/using-intel-distribution-for-python-with-anaconda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6148" y="2660904"/>
            <a:ext cx="6739255" cy="265430"/>
          </a:xfrm>
          <a:prstGeom prst="rect">
            <a:avLst/>
          </a:prstGeom>
          <a:solidFill>
            <a:srgbClr val="D0692F"/>
          </a:solidFill>
        </p:spPr>
        <p:txBody>
          <a:bodyPr wrap="square" lIns="0" tIns="311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dirty="0" sz="1200" spc="40" b="1">
                <a:solidFill>
                  <a:srgbClr val="FFFFFF"/>
                </a:solidFill>
                <a:latin typeface="Calibri"/>
                <a:cs typeface="Calibri"/>
              </a:rPr>
              <a:t>software.intel.com/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2976" y="915288"/>
            <a:ext cx="7376795" cy="159893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00355" indent="-286385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300355" algn="l"/>
                <a:tab pos="300990" algn="l"/>
              </a:tabLst>
            </a:pP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Accelerated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performance from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Intel's </a:t>
            </a:r>
            <a:r>
              <a:rPr dirty="0" sz="1800" spc="40" b="1">
                <a:solidFill>
                  <a:srgbClr val="84ADAF"/>
                </a:solidFill>
                <a:latin typeface="Calibri"/>
                <a:cs typeface="Calibri"/>
              </a:rPr>
              <a:t>Math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Kernel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Library</a:t>
            </a:r>
            <a:r>
              <a:rPr dirty="0" sz="1800" spc="-27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(MKL)</a:t>
            </a:r>
            <a:endParaRPr sz="1800">
              <a:latin typeface="Calibri"/>
              <a:cs typeface="Calibri"/>
            </a:endParaRPr>
          </a:p>
          <a:p>
            <a:pPr marL="300355" marR="5080" indent="-286385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300355" algn="l"/>
                <a:tab pos="300990" algn="l"/>
              </a:tabLst>
            </a:pP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Also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contains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Data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Analytics </a:t>
            </a: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Acceleration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Library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(DAAL),</a:t>
            </a:r>
            <a:r>
              <a:rPr dirty="0" sz="1800" spc="-23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Message  </a:t>
            </a: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Passing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Interface </a:t>
            </a:r>
            <a:r>
              <a:rPr dirty="0" sz="1800" spc="30" b="1">
                <a:solidFill>
                  <a:srgbClr val="84ADAF"/>
                </a:solidFill>
                <a:latin typeface="Calibri"/>
                <a:cs typeface="Calibri"/>
              </a:rPr>
              <a:t>(MPI),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and </a:t>
            </a:r>
            <a:r>
              <a:rPr dirty="0" sz="1800" spc="114" b="1">
                <a:solidFill>
                  <a:srgbClr val="84ADAF"/>
                </a:solidFill>
                <a:latin typeface="Calibri"/>
                <a:cs typeface="Calibri"/>
              </a:rPr>
              <a:t>Threading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Building </a:t>
            </a:r>
            <a:r>
              <a:rPr dirty="0" sz="1800" spc="130" b="1">
                <a:solidFill>
                  <a:srgbClr val="84ADAF"/>
                </a:solidFill>
                <a:latin typeface="Calibri"/>
                <a:cs typeface="Calibri"/>
              </a:rPr>
              <a:t>Blocks</a:t>
            </a:r>
            <a:r>
              <a:rPr dirty="0" sz="1800" spc="-25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(TBB)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65"/>
              </a:spcBef>
            </a:pPr>
            <a:r>
              <a:rPr dirty="0" sz="1200" spc="100" b="1">
                <a:solidFill>
                  <a:srgbClr val="84ADAF"/>
                </a:solidFill>
                <a:latin typeface="Calibri"/>
                <a:cs typeface="Calibri"/>
              </a:rPr>
              <a:t>INSTALLATION</a:t>
            </a:r>
            <a:r>
              <a:rPr dirty="0" sz="120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105" b="1">
                <a:solidFill>
                  <a:srgbClr val="84ADAF"/>
                </a:solidFill>
                <a:latin typeface="Calibri"/>
                <a:cs typeface="Calibri"/>
              </a:rPr>
              <a:t>OPTIONS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Object-oriented</a:t>
            </a:r>
            <a:r>
              <a:rPr dirty="0" sz="1400" spc="-10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approach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(activity_df.Walking)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850004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15"/>
              <a:t>Indexing </a:t>
            </a:r>
            <a:r>
              <a:rPr dirty="0" spc="-465"/>
              <a:t>DataFrame</a:t>
            </a:r>
            <a:r>
              <a:rPr dirty="0" spc="-405"/>
              <a:t> </a:t>
            </a:r>
            <a:r>
              <a:rPr dirty="0" spc="-520"/>
              <a:t>Columns</a:t>
            </a:r>
          </a:p>
          <a:p>
            <a:pPr marL="13970">
              <a:lnSpc>
                <a:spcPts val="1365"/>
              </a:lnSpc>
            </a:pP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DataFrame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columns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also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indexed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as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properties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Object-oriented</a:t>
            </a:r>
            <a:r>
              <a:rPr dirty="0" sz="1400" spc="-10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approach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(activity_df.Walking)</a:t>
            </a:r>
            <a:endParaRPr sz="1400">
              <a:latin typeface="Courier New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361432" y="1097280"/>
          <a:ext cx="3324225" cy="349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330"/>
                <a:gridCol w="2842260"/>
              </a:tblGrid>
              <a:tr h="365760"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 spc="1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OUTPUT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solidFill>
                      <a:srgbClr val="9BB80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005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&gt;&gt;&gt;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1631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2015-03-29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3620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163195">
                    <a:solidFill>
                      <a:srgbClr val="F1F1F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2015-03-30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7891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2015-03-31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9761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2015-04-01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3907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2015-04-02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4338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2015-04-03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5373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Freq: D, Name:</a:t>
                      </a:r>
                      <a:r>
                        <a:rPr dirty="0" sz="1400" spc="-60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Walking,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144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dtype:</a:t>
                      </a:r>
                      <a:r>
                        <a:rPr dirty="0" sz="1400" spc="-2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int64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850004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15"/>
              <a:t>Indexing </a:t>
            </a:r>
            <a:r>
              <a:rPr dirty="0" spc="-465"/>
              <a:t>DataFrame</a:t>
            </a:r>
            <a:r>
              <a:rPr dirty="0" spc="-405"/>
              <a:t> </a:t>
            </a:r>
            <a:r>
              <a:rPr dirty="0" spc="-520"/>
              <a:t>Columns</a:t>
            </a:r>
          </a:p>
          <a:p>
            <a:pPr marL="13970">
              <a:lnSpc>
                <a:spcPts val="1365"/>
              </a:lnSpc>
            </a:pP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DataFrame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columns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also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indexed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as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properties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First</a:t>
            </a:r>
            <a:r>
              <a:rPr dirty="0" sz="1400" spc="-4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column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(activity_df.iloc[:,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0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30644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15"/>
              <a:t>Indexing </a:t>
            </a:r>
            <a:r>
              <a:rPr dirty="0" spc="-465"/>
              <a:t>DataFrame</a:t>
            </a:r>
            <a:r>
              <a:rPr dirty="0" spc="-409"/>
              <a:t> </a:t>
            </a:r>
            <a:r>
              <a:rPr dirty="0" spc="-520"/>
              <a:t>Columns</a:t>
            </a:r>
          </a:p>
          <a:p>
            <a:pPr marL="13970">
              <a:lnSpc>
                <a:spcPts val="1365"/>
              </a:lnSpc>
            </a:pP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DataFrame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columns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indexed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80">
                <a:solidFill>
                  <a:srgbClr val="84ADAF"/>
                </a:solidFill>
                <a:latin typeface="Calibri"/>
                <a:cs typeface="Calibri"/>
              </a:rPr>
              <a:t>by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integer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First</a:t>
            </a:r>
            <a:r>
              <a:rPr dirty="0" sz="1400" spc="-4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column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(activity_df.iloc[:,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0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361432" y="1097280"/>
          <a:ext cx="3324225" cy="349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330"/>
                <a:gridCol w="2842260"/>
              </a:tblGrid>
              <a:tr h="365760"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 spc="1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OUTPUT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solidFill>
                      <a:srgbClr val="9BB80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0005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&gt;&gt;&gt;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16319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2015-03-29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3620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163195">
                    <a:solidFill>
                      <a:srgbClr val="F1F1F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2015-03-30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7891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2015-03-31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9761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2015-04-01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3907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2015-04-02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4338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2015-04-03</a:t>
                      </a:r>
                      <a:r>
                        <a:rPr dirty="0" sz="1400" spc="-3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5373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Freq: D, Name:</a:t>
                      </a:r>
                      <a:r>
                        <a:rPr dirty="0" sz="1400" spc="-60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Walking,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1447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dtype:</a:t>
                      </a:r>
                      <a:r>
                        <a:rPr dirty="0" sz="1400" spc="-2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int64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30644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15"/>
              <a:t>Indexing </a:t>
            </a:r>
            <a:r>
              <a:rPr dirty="0" spc="-465"/>
              <a:t>DataFrame</a:t>
            </a:r>
            <a:r>
              <a:rPr dirty="0" spc="-409"/>
              <a:t> </a:t>
            </a:r>
            <a:r>
              <a:rPr dirty="0" spc="-520"/>
              <a:t>Columns</a:t>
            </a:r>
          </a:p>
          <a:p>
            <a:pPr marL="13970">
              <a:lnSpc>
                <a:spcPts val="1365"/>
              </a:lnSpc>
            </a:pP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DataFrame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columns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indexed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80">
                <a:solidFill>
                  <a:srgbClr val="84ADAF"/>
                </a:solidFill>
                <a:latin typeface="Calibri"/>
                <a:cs typeface="Calibri"/>
              </a:rPr>
              <a:t>by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integer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The location of the data</a:t>
            </a:r>
            <a:r>
              <a:rPr dirty="0" sz="1400" spc="-9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file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filepath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4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'data/Iris_Data/Iris_Data.csv'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Import the</a:t>
            </a:r>
            <a:r>
              <a:rPr dirty="0" sz="1400" spc="-6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data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data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3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pd.read_csv(filepath)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Print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few</a:t>
            </a:r>
            <a:r>
              <a:rPr dirty="0" sz="1400" spc="-6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rows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(data.iloc[:5])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88251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95"/>
              <a:t>Reading </a:t>
            </a:r>
            <a:r>
              <a:rPr dirty="0" spc="-380"/>
              <a:t>Data </a:t>
            </a:r>
            <a:r>
              <a:rPr dirty="0" spc="-275"/>
              <a:t>with</a:t>
            </a:r>
            <a:r>
              <a:rPr dirty="0" spc="-580"/>
              <a:t> </a:t>
            </a:r>
            <a:r>
              <a:rPr dirty="0" spc="-490"/>
              <a:t>Pandas</a:t>
            </a:r>
          </a:p>
          <a:p>
            <a:pPr marL="13970">
              <a:lnSpc>
                <a:spcPts val="1365"/>
              </a:lnSpc>
            </a:pPr>
            <a:r>
              <a:rPr dirty="0" sz="1200" spc="114">
                <a:solidFill>
                  <a:srgbClr val="84ADAF"/>
                </a:solidFill>
                <a:latin typeface="Calibri"/>
                <a:cs typeface="Calibri"/>
              </a:rPr>
              <a:t>CSV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other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80">
                <a:solidFill>
                  <a:srgbClr val="84ADAF"/>
                </a:solidFill>
                <a:latin typeface="Calibri"/>
                <a:cs typeface="Calibri"/>
              </a:rPr>
              <a:t>common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filetypes</a:t>
            </a:r>
            <a:r>
              <a:rPr dirty="0" sz="1200" spc="-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read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35">
                <a:solidFill>
                  <a:srgbClr val="84ADAF"/>
                </a:solidFill>
                <a:latin typeface="Calibri"/>
                <a:cs typeface="Calibri"/>
              </a:rPr>
              <a:t>with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a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single</a:t>
            </a:r>
            <a:r>
              <a:rPr dirty="0" sz="1200" spc="-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command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The location of the data</a:t>
            </a:r>
            <a:r>
              <a:rPr dirty="0" sz="1400" spc="-9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file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filepath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4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'data/Iris_Data/Iris_Data.csv'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Import the</a:t>
            </a:r>
            <a:r>
              <a:rPr dirty="0" sz="1400" spc="-6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data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data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3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pd.read_csv(filepath)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Print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few</a:t>
            </a:r>
            <a:r>
              <a:rPr dirty="0" sz="1400" spc="-6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rows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(data.iloc[:5])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454141" y="1613153"/>
            <a:ext cx="3327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88251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95"/>
              <a:t>Reading </a:t>
            </a:r>
            <a:r>
              <a:rPr dirty="0" spc="-380"/>
              <a:t>Data </a:t>
            </a:r>
            <a:r>
              <a:rPr dirty="0" spc="-275"/>
              <a:t>with</a:t>
            </a:r>
            <a:r>
              <a:rPr dirty="0" spc="-580"/>
              <a:t> </a:t>
            </a:r>
            <a:r>
              <a:rPr dirty="0" spc="-490"/>
              <a:t>Pandas</a:t>
            </a:r>
          </a:p>
          <a:p>
            <a:pPr marL="13970">
              <a:lnSpc>
                <a:spcPts val="1365"/>
              </a:lnSpc>
            </a:pPr>
            <a:r>
              <a:rPr dirty="0" sz="1200" spc="114">
                <a:solidFill>
                  <a:srgbClr val="84ADAF"/>
                </a:solidFill>
                <a:latin typeface="Calibri"/>
                <a:cs typeface="Calibri"/>
              </a:rPr>
              <a:t>CSV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other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80">
                <a:solidFill>
                  <a:srgbClr val="84ADAF"/>
                </a:solidFill>
                <a:latin typeface="Calibri"/>
                <a:cs typeface="Calibri"/>
              </a:rPr>
              <a:t>common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filetypes</a:t>
            </a:r>
            <a:r>
              <a:rPr dirty="0" sz="1200" spc="-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read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35">
                <a:solidFill>
                  <a:srgbClr val="84ADAF"/>
                </a:solidFill>
                <a:latin typeface="Calibri"/>
                <a:cs typeface="Calibri"/>
              </a:rPr>
              <a:t>with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a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single</a:t>
            </a:r>
            <a:r>
              <a:rPr dirty="0" sz="1200" spc="-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command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44540" y="1621536"/>
            <a:ext cx="2746248" cy="1097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1463039"/>
            <a:ext cx="4753610" cy="3129280"/>
          </a:xfrm>
          <a:custGeom>
            <a:avLst/>
            <a:gdLst/>
            <a:ahLst/>
            <a:cxnLst/>
            <a:rect l="l" t="t" r="r" b="b"/>
            <a:pathLst>
              <a:path w="4753610" h="3129279">
                <a:moveTo>
                  <a:pt x="0" y="3128772"/>
                </a:moveTo>
                <a:lnTo>
                  <a:pt x="4753356" y="3128772"/>
                </a:lnTo>
                <a:lnTo>
                  <a:pt x="4753356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5940" y="1130554"/>
            <a:ext cx="4175125" cy="200278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Create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new column that is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</a:t>
            </a:r>
            <a:r>
              <a:rPr dirty="0" sz="1400" spc="-11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product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of both</a:t>
            </a:r>
            <a:r>
              <a:rPr dirty="0" sz="1400" spc="-5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measurements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data[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'sepal_area']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7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data.sepal_length</a:t>
            </a:r>
            <a:endParaRPr sz="1400">
              <a:latin typeface="Courier New"/>
              <a:cs typeface="Courier New"/>
            </a:endParaRPr>
          </a:p>
          <a:p>
            <a:pPr marL="224599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*data.sepal_width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Print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few rows and</a:t>
            </a:r>
            <a:r>
              <a:rPr dirty="0" sz="1400" spc="-9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columns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(data.iloc[: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5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4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-3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:])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91160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59"/>
              <a:t>Assigning </a:t>
            </a:r>
            <a:r>
              <a:rPr dirty="0" spc="-610"/>
              <a:t>New </a:t>
            </a:r>
            <a:r>
              <a:rPr dirty="0" spc="-380"/>
              <a:t>Data </a:t>
            </a:r>
            <a:r>
              <a:rPr dirty="0" spc="-190"/>
              <a:t>to </a:t>
            </a:r>
            <a:r>
              <a:rPr dirty="0" spc="-409"/>
              <a:t>a</a:t>
            </a:r>
            <a:r>
              <a:rPr dirty="0" spc="-570"/>
              <a:t> </a:t>
            </a:r>
            <a:r>
              <a:rPr dirty="0" spc="-465"/>
              <a:t>DataFrame</a:t>
            </a:r>
          </a:p>
          <a:p>
            <a:pPr marL="13970">
              <a:lnSpc>
                <a:spcPts val="1365"/>
              </a:lnSpc>
            </a:pP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(re)assigned</a:t>
            </a:r>
            <a:r>
              <a:rPr dirty="0" sz="1200" spc="-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to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a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DataFrame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column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1463039"/>
            <a:ext cx="4753610" cy="3129280"/>
          </a:xfrm>
          <a:custGeom>
            <a:avLst/>
            <a:gdLst/>
            <a:ahLst/>
            <a:cxnLst/>
            <a:rect l="l" t="t" r="r" b="b"/>
            <a:pathLst>
              <a:path w="4753610" h="3129279">
                <a:moveTo>
                  <a:pt x="0" y="3128772"/>
                </a:moveTo>
                <a:lnTo>
                  <a:pt x="4753356" y="3128772"/>
                </a:lnTo>
                <a:lnTo>
                  <a:pt x="4753356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30554"/>
            <a:ext cx="4175125" cy="200278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Create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new column that is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</a:t>
            </a:r>
            <a:r>
              <a:rPr dirty="0" sz="1400" spc="-11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product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of both</a:t>
            </a:r>
            <a:r>
              <a:rPr dirty="0" sz="1400" spc="-5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measurements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data[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'sepal_area']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7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data.sepal_length</a:t>
            </a:r>
            <a:endParaRPr sz="1400">
              <a:latin typeface="Courier New"/>
              <a:cs typeface="Courier New"/>
            </a:endParaRPr>
          </a:p>
          <a:p>
            <a:pPr marL="224599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*data.sepal_width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Print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few rows and</a:t>
            </a:r>
            <a:r>
              <a:rPr dirty="0" sz="1400" spc="-9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columns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(data.iloc[: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5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4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-3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:])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454141" y="1613153"/>
            <a:ext cx="3327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91160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59"/>
              <a:t>Assigning </a:t>
            </a:r>
            <a:r>
              <a:rPr dirty="0" spc="-610"/>
              <a:t>New </a:t>
            </a:r>
            <a:r>
              <a:rPr dirty="0" spc="-380"/>
              <a:t>Data </a:t>
            </a:r>
            <a:r>
              <a:rPr dirty="0" spc="-190"/>
              <a:t>to </a:t>
            </a:r>
            <a:r>
              <a:rPr dirty="0" spc="-409"/>
              <a:t>a</a:t>
            </a:r>
            <a:r>
              <a:rPr dirty="0" spc="-570"/>
              <a:t> </a:t>
            </a:r>
            <a:r>
              <a:rPr dirty="0" spc="-465"/>
              <a:t>DataFrame</a:t>
            </a:r>
          </a:p>
          <a:p>
            <a:pPr marL="13970">
              <a:lnSpc>
                <a:spcPts val="1365"/>
              </a:lnSpc>
            </a:pP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(re)assigned</a:t>
            </a:r>
            <a:r>
              <a:rPr dirty="0" sz="1200" spc="-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to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a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DataFrame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column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88735" y="1584960"/>
            <a:ext cx="2695956" cy="1833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1463039"/>
            <a:ext cx="4753610" cy="3129280"/>
          </a:xfrm>
          <a:custGeom>
            <a:avLst/>
            <a:gdLst/>
            <a:ahLst/>
            <a:cxnLst/>
            <a:rect l="l" t="t" r="r" b="b"/>
            <a:pathLst>
              <a:path w="4753610" h="3129279">
                <a:moveTo>
                  <a:pt x="0" y="3128772"/>
                </a:moveTo>
                <a:lnTo>
                  <a:pt x="4753356" y="3128772"/>
                </a:lnTo>
                <a:lnTo>
                  <a:pt x="4753356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5940" y="1130554"/>
            <a:ext cx="4306570" cy="2856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The lambda function applies</a:t>
            </a:r>
            <a:r>
              <a:rPr dirty="0" sz="1400" spc="-8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what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follows it to each row of</a:t>
            </a:r>
            <a:r>
              <a:rPr dirty="0" sz="1400" spc="-10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data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data[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'abbrev'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5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</a:t>
            </a:r>
            <a:endParaRPr sz="1400">
              <a:latin typeface="Courier New"/>
              <a:cs typeface="Courier New"/>
            </a:endParaRPr>
          </a:p>
          <a:p>
            <a:pPr algn="ctr" marL="18796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.species</a:t>
            </a:r>
            <a:endParaRPr sz="1400">
              <a:latin typeface="Courier New"/>
              <a:cs typeface="Courier New"/>
            </a:endParaRPr>
          </a:p>
          <a:p>
            <a:pPr marL="1841500" marR="5080" indent="-2159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.apply(</a:t>
            </a: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lambda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x: 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x.replace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(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'Iris-</a:t>
            </a:r>
            <a:r>
              <a:rPr dirty="0" sz="1400" spc="-15">
                <a:solidFill>
                  <a:srgbClr val="FF0000"/>
                </a:solidFill>
                <a:latin typeface="Courier New"/>
                <a:cs typeface="Courier New"/>
              </a:rPr>
              <a:t>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Note that there are other ways</a:t>
            </a:r>
            <a:r>
              <a:rPr dirty="0" sz="1400" spc="-10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to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accomplish the</a:t>
            </a:r>
            <a:r>
              <a:rPr dirty="0" sz="1400" spc="-7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above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(data.iloc[:5,</a:t>
            </a:r>
            <a:r>
              <a:rPr dirty="0" sz="1400" spc="-4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-3:])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97014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25"/>
              <a:t>Applying </a:t>
            </a:r>
            <a:r>
              <a:rPr dirty="0" spc="-409"/>
              <a:t>a </a:t>
            </a:r>
            <a:r>
              <a:rPr dirty="0" spc="-400"/>
              <a:t>Function </a:t>
            </a:r>
            <a:r>
              <a:rPr dirty="0" spc="-190"/>
              <a:t>to </a:t>
            </a:r>
            <a:r>
              <a:rPr dirty="0" spc="-409"/>
              <a:t>a </a:t>
            </a:r>
            <a:r>
              <a:rPr dirty="0" spc="-465"/>
              <a:t>DataFrame</a:t>
            </a:r>
            <a:r>
              <a:rPr dirty="0" spc="-509"/>
              <a:t> </a:t>
            </a:r>
            <a:r>
              <a:rPr dirty="0" spc="-530"/>
              <a:t>Column</a:t>
            </a:r>
          </a:p>
          <a:p>
            <a:pPr marL="13970">
              <a:lnSpc>
                <a:spcPts val="1365"/>
              </a:lnSpc>
            </a:pP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Functions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applied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to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columns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or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rows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of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a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DataFrame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or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Series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5940" y="1130554"/>
            <a:ext cx="81495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918075" algn="l"/>
              </a:tabLst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	</a:t>
            </a: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1463039"/>
            <a:ext cx="4753610" cy="3129280"/>
          </a:xfrm>
          <a:custGeom>
            <a:avLst/>
            <a:gdLst/>
            <a:ahLst/>
            <a:cxnLst/>
            <a:rect l="l" t="t" r="r" b="b"/>
            <a:pathLst>
              <a:path w="4753610" h="3129279">
                <a:moveTo>
                  <a:pt x="0" y="3128772"/>
                </a:moveTo>
                <a:lnTo>
                  <a:pt x="4753356" y="3128772"/>
                </a:lnTo>
                <a:lnTo>
                  <a:pt x="4753356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613153"/>
            <a:ext cx="4306570" cy="1306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The lambda function applies</a:t>
            </a:r>
            <a:r>
              <a:rPr dirty="0" sz="1400" spc="-8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what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follows it to each row of</a:t>
            </a:r>
            <a:r>
              <a:rPr dirty="0" sz="1400" spc="-10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data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data[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'abbrev'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5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</a:t>
            </a:r>
            <a:endParaRPr sz="1400">
              <a:latin typeface="Courier New"/>
              <a:cs typeface="Courier New"/>
            </a:endParaRPr>
          </a:p>
          <a:p>
            <a:pPr algn="ctr" marL="18796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.species</a:t>
            </a:r>
            <a:endParaRPr sz="1400">
              <a:latin typeface="Courier New"/>
              <a:cs typeface="Courier New"/>
            </a:endParaRPr>
          </a:p>
          <a:p>
            <a:pPr marL="1841500" marR="5080" indent="-2159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.apply(</a:t>
            </a: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lambda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x: 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x.replace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(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'Iris-</a:t>
            </a:r>
            <a:r>
              <a:rPr dirty="0" sz="1400" spc="-15">
                <a:solidFill>
                  <a:srgbClr val="FF0000"/>
                </a:solidFill>
                <a:latin typeface="Courier New"/>
                <a:cs typeface="Courier New"/>
              </a:rPr>
              <a:t>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3106927"/>
            <a:ext cx="3750310" cy="88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Note that there are other ways</a:t>
            </a:r>
            <a:r>
              <a:rPr dirty="0" sz="1400" spc="-10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to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accomplish the</a:t>
            </a:r>
            <a:r>
              <a:rPr dirty="0" sz="1400" spc="-7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above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(data.iloc[:5,</a:t>
            </a:r>
            <a:r>
              <a:rPr dirty="0" sz="1400" spc="-4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-3:])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454141" y="1613153"/>
            <a:ext cx="3327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97014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25"/>
              <a:t>Applying </a:t>
            </a:r>
            <a:r>
              <a:rPr dirty="0" spc="-409"/>
              <a:t>a </a:t>
            </a:r>
            <a:r>
              <a:rPr dirty="0" spc="-400"/>
              <a:t>Function </a:t>
            </a:r>
            <a:r>
              <a:rPr dirty="0" spc="-190"/>
              <a:t>to </a:t>
            </a:r>
            <a:r>
              <a:rPr dirty="0" spc="-409"/>
              <a:t>a </a:t>
            </a:r>
            <a:r>
              <a:rPr dirty="0" spc="-465"/>
              <a:t>DataFrame</a:t>
            </a:r>
            <a:r>
              <a:rPr dirty="0" spc="-509"/>
              <a:t> </a:t>
            </a:r>
            <a:r>
              <a:rPr dirty="0" spc="-530"/>
              <a:t>Column</a:t>
            </a:r>
          </a:p>
          <a:p>
            <a:pPr marL="13970">
              <a:lnSpc>
                <a:spcPts val="1365"/>
              </a:lnSpc>
            </a:pP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Functions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applied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to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columns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or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rows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of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a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DataFrame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or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Series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88735" y="1584960"/>
            <a:ext cx="2695956" cy="2049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88696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55"/>
              <a:t>Our </a:t>
            </a:r>
            <a:r>
              <a:rPr dirty="0" spc="-350"/>
              <a:t>Toolset: </a:t>
            </a:r>
            <a:r>
              <a:rPr dirty="0" spc="-365"/>
              <a:t>Intel® </a:t>
            </a:r>
            <a:r>
              <a:rPr dirty="0" spc="-300"/>
              <a:t>Distribution </a:t>
            </a:r>
            <a:r>
              <a:rPr dirty="0" spc="-150"/>
              <a:t>for</a:t>
            </a:r>
            <a:r>
              <a:rPr dirty="0" spc="-500"/>
              <a:t> </a:t>
            </a:r>
            <a:r>
              <a:rPr dirty="0" spc="-405"/>
              <a:t>Python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59773" y="4872230"/>
            <a:ext cx="172720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</a:t>
            </a:fld>
            <a:endParaRPr sz="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5676" y="3054095"/>
            <a:ext cx="1490980" cy="486409"/>
          </a:xfrm>
          <a:prstGeom prst="rect">
            <a:avLst/>
          </a:prstGeom>
          <a:solidFill>
            <a:srgbClr val="84ADAC"/>
          </a:solidFill>
        </p:spPr>
        <p:txBody>
          <a:bodyPr wrap="square" lIns="0" tIns="50165" rIns="0" bIns="0" rtlCol="0" vert="horz">
            <a:spAutoFit/>
          </a:bodyPr>
          <a:lstStyle/>
          <a:p>
            <a:pPr marL="318770" marR="314325" indent="43815">
              <a:lnSpc>
                <a:spcPct val="100000"/>
              </a:lnSpc>
              <a:spcBef>
                <a:spcPts val="395"/>
              </a:spcBef>
            </a:pPr>
            <a:r>
              <a:rPr dirty="0" sz="1200" spc="50" b="1">
                <a:solidFill>
                  <a:srgbClr val="FFFFFF"/>
                </a:solidFill>
                <a:latin typeface="Calibri"/>
                <a:cs typeface="Calibri"/>
              </a:rPr>
              <a:t>Monolithic  </a:t>
            </a:r>
            <a:r>
              <a:rPr dirty="0" sz="1200" spc="75" b="1">
                <a:solidFill>
                  <a:srgbClr val="FFFFFF"/>
                </a:solidFill>
                <a:latin typeface="Calibri"/>
                <a:cs typeface="Calibri"/>
              </a:rPr>
              <a:t>Di</a:t>
            </a:r>
            <a:r>
              <a:rPr dirty="0" sz="1200" spc="60" b="1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200" spc="5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1200" spc="25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200" spc="8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1200" spc="7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200" spc="15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1200" spc="3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200" spc="7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1200" spc="7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5676" y="3660647"/>
            <a:ext cx="1490980" cy="485140"/>
          </a:xfrm>
          <a:prstGeom prst="rect">
            <a:avLst/>
          </a:prstGeom>
          <a:solidFill>
            <a:srgbClr val="84ADAC"/>
          </a:solidFill>
        </p:spPr>
        <p:txBody>
          <a:bodyPr wrap="square" lIns="0" tIns="50165" rIns="0" bIns="0" rtlCol="0" vert="horz">
            <a:spAutoFit/>
          </a:bodyPr>
          <a:lstStyle/>
          <a:p>
            <a:pPr marL="125095" marR="118745" indent="263525">
              <a:lnSpc>
                <a:spcPct val="100000"/>
              </a:lnSpc>
              <a:spcBef>
                <a:spcPts val="395"/>
              </a:spcBef>
            </a:pPr>
            <a:r>
              <a:rPr dirty="0" sz="1200" spc="65" b="1">
                <a:solidFill>
                  <a:srgbClr val="FFFFFF"/>
                </a:solidFill>
                <a:latin typeface="Calibri"/>
                <a:cs typeface="Calibri"/>
              </a:rPr>
              <a:t>Anaconda  </a:t>
            </a:r>
            <a:r>
              <a:rPr dirty="0" sz="1200" spc="75" b="1">
                <a:solidFill>
                  <a:srgbClr val="FFFFFF"/>
                </a:solidFill>
                <a:latin typeface="Calibri"/>
                <a:cs typeface="Calibri"/>
              </a:rPr>
              <a:t>Package</a:t>
            </a:r>
            <a:r>
              <a:rPr dirty="0" sz="1200" spc="-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50" b="1">
                <a:solidFill>
                  <a:srgbClr val="FFFFFF"/>
                </a:solidFill>
                <a:latin typeface="Calibri"/>
                <a:cs typeface="Calibri"/>
              </a:rPr>
              <a:t>Manager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6366" y="3152343"/>
            <a:ext cx="31178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0" b="1">
                <a:solidFill>
                  <a:srgbClr val="344B5E"/>
                </a:solidFill>
                <a:latin typeface="Calibri"/>
                <a:cs typeface="Calibri"/>
              </a:rPr>
              <a:t>intel-distribution-for-python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65985" y="3737559"/>
            <a:ext cx="63601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0" b="1">
                <a:solidFill>
                  <a:srgbClr val="344B5E"/>
                </a:solidFill>
                <a:latin typeface="Calibri"/>
                <a:cs typeface="Calibri"/>
              </a:rPr>
              <a:t>articles/using-intel-distribution-for-python-with-anaconda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6148" y="2660904"/>
            <a:ext cx="6739255" cy="265430"/>
          </a:xfrm>
          <a:prstGeom prst="rect">
            <a:avLst/>
          </a:prstGeom>
          <a:solidFill>
            <a:srgbClr val="D0692F"/>
          </a:solidFill>
        </p:spPr>
        <p:txBody>
          <a:bodyPr wrap="square" lIns="0" tIns="311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dirty="0" sz="1200" spc="40" b="1">
                <a:solidFill>
                  <a:srgbClr val="FFFFFF"/>
                </a:solidFill>
                <a:latin typeface="Calibri"/>
                <a:cs typeface="Calibri"/>
              </a:rPr>
              <a:t>software.intel.com/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5676" y="4255008"/>
            <a:ext cx="8229600" cy="264160"/>
          </a:xfrm>
          <a:prstGeom prst="rect">
            <a:avLst/>
          </a:prstGeom>
          <a:solidFill>
            <a:srgbClr val="E0EBEB"/>
          </a:solidFill>
        </p:spPr>
        <p:txBody>
          <a:bodyPr wrap="square" lIns="0" tIns="24765" rIns="0" bIns="0" rtlCol="0" vert="horz">
            <a:spAutoFit/>
          </a:bodyPr>
          <a:lstStyle/>
          <a:p>
            <a:pPr marL="2274570">
              <a:lnSpc>
                <a:spcPct val="100000"/>
              </a:lnSpc>
              <a:spcBef>
                <a:spcPts val="195"/>
              </a:spcBef>
            </a:pPr>
            <a:r>
              <a:rPr dirty="0" sz="1200" spc="75" b="1">
                <a:solidFill>
                  <a:srgbClr val="344B5E"/>
                </a:solidFill>
                <a:latin typeface="Calibri"/>
                <a:cs typeface="Calibri"/>
              </a:rPr>
              <a:t>Seaborn </a:t>
            </a:r>
            <a:r>
              <a:rPr dirty="0" sz="1200" spc="65" b="1">
                <a:solidFill>
                  <a:srgbClr val="344B5E"/>
                </a:solidFill>
                <a:latin typeface="Calibri"/>
                <a:cs typeface="Calibri"/>
              </a:rPr>
              <a:t>is </a:t>
            </a:r>
            <a:r>
              <a:rPr dirty="0" sz="1200" spc="75" b="1">
                <a:solidFill>
                  <a:srgbClr val="344B5E"/>
                </a:solidFill>
                <a:latin typeface="Calibri"/>
                <a:cs typeface="Calibri"/>
              </a:rPr>
              <a:t>also </a:t>
            </a:r>
            <a:r>
              <a:rPr dirty="0" sz="1200" spc="50" b="1">
                <a:solidFill>
                  <a:srgbClr val="344B5E"/>
                </a:solidFill>
                <a:latin typeface="Calibri"/>
                <a:cs typeface="Calibri"/>
              </a:rPr>
              <a:t>required: </a:t>
            </a:r>
            <a:r>
              <a:rPr dirty="0" sz="1200" spc="-5">
                <a:solidFill>
                  <a:srgbClr val="344B5E"/>
                </a:solidFill>
                <a:latin typeface="Courier New"/>
                <a:cs typeface="Courier New"/>
              </a:rPr>
              <a:t>conda</a:t>
            </a:r>
            <a:r>
              <a:rPr dirty="0" sz="1200" spc="-57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200" spc="-5">
                <a:solidFill>
                  <a:srgbClr val="344B5E"/>
                </a:solidFill>
                <a:latin typeface="Courier New"/>
                <a:cs typeface="Courier New"/>
              </a:rPr>
              <a:t>install seaborn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2976" y="915288"/>
            <a:ext cx="7376795" cy="1598930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marL="300355" indent="-286385">
              <a:lnSpc>
                <a:spcPct val="100000"/>
              </a:lnSpc>
              <a:spcBef>
                <a:spcPts val="1300"/>
              </a:spcBef>
              <a:buFont typeface="Wingdings"/>
              <a:buChar char=""/>
              <a:tabLst>
                <a:tab pos="300355" algn="l"/>
                <a:tab pos="300990" algn="l"/>
              </a:tabLst>
            </a:pP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Accelerated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performance from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Intel's </a:t>
            </a:r>
            <a:r>
              <a:rPr dirty="0" sz="1800" spc="40" b="1">
                <a:solidFill>
                  <a:srgbClr val="84ADAF"/>
                </a:solidFill>
                <a:latin typeface="Calibri"/>
                <a:cs typeface="Calibri"/>
              </a:rPr>
              <a:t>Math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Kernel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Library</a:t>
            </a:r>
            <a:r>
              <a:rPr dirty="0" sz="1800" spc="-27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(MKL)</a:t>
            </a:r>
            <a:endParaRPr sz="1800">
              <a:latin typeface="Calibri"/>
              <a:cs typeface="Calibri"/>
            </a:endParaRPr>
          </a:p>
          <a:p>
            <a:pPr marL="300355" marR="5080" indent="-286385">
              <a:lnSpc>
                <a:spcPct val="100000"/>
              </a:lnSpc>
              <a:spcBef>
                <a:spcPts val="1205"/>
              </a:spcBef>
              <a:buFont typeface="Wingdings"/>
              <a:buChar char=""/>
              <a:tabLst>
                <a:tab pos="300355" algn="l"/>
                <a:tab pos="300990" algn="l"/>
              </a:tabLst>
            </a:pP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Also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contains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Data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Analytics </a:t>
            </a: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Acceleration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Library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(DAAL),</a:t>
            </a:r>
            <a:r>
              <a:rPr dirty="0" sz="1800" spc="-23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Message  </a:t>
            </a: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Passing </a:t>
            </a:r>
            <a:r>
              <a:rPr dirty="0" sz="1800" spc="75" b="1">
                <a:solidFill>
                  <a:srgbClr val="84ADAF"/>
                </a:solidFill>
                <a:latin typeface="Calibri"/>
                <a:cs typeface="Calibri"/>
              </a:rPr>
              <a:t>Interface </a:t>
            </a:r>
            <a:r>
              <a:rPr dirty="0" sz="1800" spc="30" b="1">
                <a:solidFill>
                  <a:srgbClr val="84ADAF"/>
                </a:solidFill>
                <a:latin typeface="Calibri"/>
                <a:cs typeface="Calibri"/>
              </a:rPr>
              <a:t>(MPI),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and </a:t>
            </a:r>
            <a:r>
              <a:rPr dirty="0" sz="1800" spc="114" b="1">
                <a:solidFill>
                  <a:srgbClr val="84ADAF"/>
                </a:solidFill>
                <a:latin typeface="Calibri"/>
                <a:cs typeface="Calibri"/>
              </a:rPr>
              <a:t>Threading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Building </a:t>
            </a:r>
            <a:r>
              <a:rPr dirty="0" sz="1800" spc="130" b="1">
                <a:solidFill>
                  <a:srgbClr val="84ADAF"/>
                </a:solidFill>
                <a:latin typeface="Calibri"/>
                <a:cs typeface="Calibri"/>
              </a:rPr>
              <a:t>Blocks</a:t>
            </a:r>
            <a:r>
              <a:rPr dirty="0" sz="1800" spc="-25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(TBB)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65"/>
              </a:spcBef>
            </a:pPr>
            <a:r>
              <a:rPr dirty="0" sz="1200" spc="100" b="1">
                <a:solidFill>
                  <a:srgbClr val="84ADAF"/>
                </a:solidFill>
                <a:latin typeface="Calibri"/>
                <a:cs typeface="Calibri"/>
              </a:rPr>
              <a:t>INSTALLATION</a:t>
            </a:r>
            <a:r>
              <a:rPr dirty="0" sz="120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105" b="1">
                <a:solidFill>
                  <a:srgbClr val="84ADAF"/>
                </a:solidFill>
                <a:latin typeface="Calibri"/>
                <a:cs typeface="Calibri"/>
              </a:rPr>
              <a:t>OPTIONS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1463039"/>
            <a:ext cx="4753610" cy="3129280"/>
          </a:xfrm>
          <a:custGeom>
            <a:avLst/>
            <a:gdLst/>
            <a:ahLst/>
            <a:cxnLst/>
            <a:rect l="l" t="t" r="r" b="b"/>
            <a:pathLst>
              <a:path w="4753610" h="3129279">
                <a:moveTo>
                  <a:pt x="0" y="3128772"/>
                </a:moveTo>
                <a:lnTo>
                  <a:pt x="4753356" y="3128772"/>
                </a:lnTo>
                <a:lnTo>
                  <a:pt x="4753356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5940" y="1130554"/>
            <a:ext cx="4286250" cy="26428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Concatenate the first two</a:t>
            </a:r>
            <a:r>
              <a:rPr dirty="0" sz="1400" spc="-10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and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last two</a:t>
            </a:r>
            <a:r>
              <a:rPr dirty="0" sz="1400" spc="-4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rows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small_data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6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pd.concat([data.iloc[: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2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],</a:t>
            </a:r>
            <a:endParaRPr sz="1400">
              <a:latin typeface="Courier New"/>
              <a:cs typeface="Courier New"/>
            </a:endParaRPr>
          </a:p>
          <a:p>
            <a:pPr marL="256603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data.iloc[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-2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:]])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(small_data.iloc[:,-3:])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See the 'join' method</a:t>
            </a:r>
            <a:r>
              <a:rPr dirty="0" sz="1400" spc="-8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for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SQL style joining of</a:t>
            </a:r>
            <a:r>
              <a:rPr dirty="0" sz="1400" spc="-7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dataframes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39039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390"/>
              <a:t>Concatenating </a:t>
            </a:r>
            <a:r>
              <a:rPr dirty="0" spc="-545"/>
              <a:t>Two</a:t>
            </a:r>
            <a:r>
              <a:rPr dirty="0" spc="-400"/>
              <a:t> </a:t>
            </a:r>
            <a:r>
              <a:rPr dirty="0" spc="-465"/>
              <a:t>DataFrames</a:t>
            </a:r>
          </a:p>
          <a:p>
            <a:pPr marL="13970">
              <a:lnSpc>
                <a:spcPts val="1365"/>
              </a:lnSpc>
            </a:pPr>
            <a:r>
              <a:rPr dirty="0" sz="1200" spc="80">
                <a:solidFill>
                  <a:srgbClr val="84ADAF"/>
                </a:solidFill>
                <a:latin typeface="Calibri"/>
                <a:cs typeface="Calibri"/>
              </a:rPr>
              <a:t>Two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DataFrames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concatenated</a:t>
            </a:r>
            <a:r>
              <a:rPr dirty="0" sz="1200" spc="-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along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either</a:t>
            </a:r>
            <a:r>
              <a:rPr dirty="0" sz="1200" spc="-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dimension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1463039"/>
            <a:ext cx="4753610" cy="3129280"/>
          </a:xfrm>
          <a:custGeom>
            <a:avLst/>
            <a:gdLst/>
            <a:ahLst/>
            <a:cxnLst/>
            <a:rect l="l" t="t" r="r" b="b"/>
            <a:pathLst>
              <a:path w="4753610" h="3129279">
                <a:moveTo>
                  <a:pt x="0" y="3128772"/>
                </a:moveTo>
                <a:lnTo>
                  <a:pt x="4753356" y="3128772"/>
                </a:lnTo>
                <a:lnTo>
                  <a:pt x="4753356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30554"/>
            <a:ext cx="4286250" cy="26428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Concatenate the first two</a:t>
            </a:r>
            <a:r>
              <a:rPr dirty="0" sz="1400" spc="-10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and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last two</a:t>
            </a:r>
            <a:r>
              <a:rPr dirty="0" sz="1400" spc="-4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rows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small_data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6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pd.concat([data.iloc[: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2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],</a:t>
            </a:r>
            <a:endParaRPr sz="1400">
              <a:latin typeface="Courier New"/>
              <a:cs typeface="Courier New"/>
            </a:endParaRPr>
          </a:p>
          <a:p>
            <a:pPr marL="256603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data.iloc[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-2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:]])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(small_data.iloc[:,-3:])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See the 'join' method</a:t>
            </a:r>
            <a:r>
              <a:rPr dirty="0" sz="1400" spc="-8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for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SQL style joining of</a:t>
            </a:r>
            <a:r>
              <a:rPr dirty="0" sz="1400" spc="-7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dataframes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454141" y="1613153"/>
            <a:ext cx="3327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39039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390"/>
              <a:t>Concatenating </a:t>
            </a:r>
            <a:r>
              <a:rPr dirty="0" spc="-545"/>
              <a:t>Two</a:t>
            </a:r>
            <a:r>
              <a:rPr dirty="0" spc="-400"/>
              <a:t> </a:t>
            </a:r>
            <a:r>
              <a:rPr dirty="0" spc="-465"/>
              <a:t>DataFrames</a:t>
            </a:r>
          </a:p>
          <a:p>
            <a:pPr marL="13970">
              <a:lnSpc>
                <a:spcPts val="1365"/>
              </a:lnSpc>
            </a:pPr>
            <a:r>
              <a:rPr dirty="0" sz="1200" spc="80">
                <a:solidFill>
                  <a:srgbClr val="84ADAF"/>
                </a:solidFill>
                <a:latin typeface="Calibri"/>
                <a:cs typeface="Calibri"/>
              </a:rPr>
              <a:t>Two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DataFrames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concatenated</a:t>
            </a:r>
            <a:r>
              <a:rPr dirty="0" sz="1200" spc="-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along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either</a:t>
            </a:r>
            <a:r>
              <a:rPr dirty="0" sz="1200" spc="-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dimension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88735" y="1584960"/>
            <a:ext cx="2695956" cy="1367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Use the size method with</a:t>
            </a:r>
            <a:r>
              <a:rPr dirty="0" sz="1400" spc="-9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DataFrame to get</a:t>
            </a:r>
            <a:r>
              <a:rPr dirty="0" sz="1400" spc="-7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count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For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Series, use the</a:t>
            </a:r>
            <a:r>
              <a:rPr dirty="0" sz="1400" spc="-6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.value_counts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</a:t>
            </a:r>
            <a:r>
              <a:rPr dirty="0" sz="1400" spc="-1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method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group_sizes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4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</a:t>
            </a:r>
            <a:endParaRPr sz="1400">
              <a:latin typeface="Courier New"/>
              <a:cs typeface="Courier New"/>
            </a:endParaRPr>
          </a:p>
          <a:p>
            <a:pPr marL="163385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.groupby(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'species’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 algn="ctr" marR="62420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.size())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(group_sizes)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500380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25"/>
              <a:t>Aggregated </a:t>
            </a:r>
            <a:r>
              <a:rPr dirty="0" spc="-270"/>
              <a:t>Statistics </a:t>
            </a:r>
            <a:r>
              <a:rPr dirty="0" spc="-275"/>
              <a:t>with</a:t>
            </a:r>
            <a:r>
              <a:rPr dirty="0" spc="-520"/>
              <a:t> </a:t>
            </a:r>
            <a:r>
              <a:rPr dirty="0" spc="-525"/>
              <a:t>GroupBy</a:t>
            </a:r>
          </a:p>
          <a:p>
            <a:pPr marL="13970">
              <a:lnSpc>
                <a:spcPts val="1365"/>
              </a:lnSpc>
            </a:pP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Using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the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groupby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method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calculated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aggregated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DataFrame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statistics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Use the size method with</a:t>
            </a:r>
            <a:r>
              <a:rPr dirty="0" sz="1400" spc="-9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DataFrame to get</a:t>
            </a:r>
            <a:r>
              <a:rPr dirty="0" sz="1400" spc="-7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count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For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Series, use the</a:t>
            </a:r>
            <a:r>
              <a:rPr dirty="0" sz="1400" spc="-6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.value_counts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</a:t>
            </a:r>
            <a:r>
              <a:rPr dirty="0" sz="1400" spc="-1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method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group_sizes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4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</a:t>
            </a:r>
            <a:endParaRPr sz="1400">
              <a:latin typeface="Courier New"/>
              <a:cs typeface="Courier New"/>
            </a:endParaRPr>
          </a:p>
          <a:p>
            <a:pPr marL="163385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.groupby(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'species’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 algn="ctr" marR="62420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.size())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(group_sizes)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932673" y="1826514"/>
            <a:ext cx="226060" cy="6661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50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50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50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  <p:sp>
        <p:nvSpPr>
          <p:cNvPr id="8" name="object 8"/>
          <p:cNvSpPr txBox="1"/>
          <p:nvPr/>
        </p:nvSpPr>
        <p:spPr>
          <a:xfrm>
            <a:off x="5454141" y="1613153"/>
            <a:ext cx="2070735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r>
              <a:rPr dirty="0" sz="1400" spc="22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species</a:t>
            </a:r>
            <a:endParaRPr sz="1400">
              <a:latin typeface="Courier New"/>
              <a:cs typeface="Courier New"/>
            </a:endParaRPr>
          </a:p>
          <a:p>
            <a:pPr marL="457200" marR="508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Iris-setosa 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Iris-versicolor 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Iris-virginica  dtype:</a:t>
            </a:r>
            <a:r>
              <a:rPr dirty="0" sz="1400" spc="-4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int64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500380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25"/>
              <a:t>Aggregated </a:t>
            </a:r>
            <a:r>
              <a:rPr dirty="0" spc="-270"/>
              <a:t>Statistics </a:t>
            </a:r>
            <a:r>
              <a:rPr dirty="0" spc="-275"/>
              <a:t>with</a:t>
            </a:r>
            <a:r>
              <a:rPr dirty="0" spc="-520"/>
              <a:t> </a:t>
            </a:r>
            <a:r>
              <a:rPr dirty="0" spc="-525"/>
              <a:t>GroupBy</a:t>
            </a:r>
          </a:p>
          <a:p>
            <a:pPr marL="13970">
              <a:lnSpc>
                <a:spcPts val="1365"/>
              </a:lnSpc>
            </a:pP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Using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the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groupby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method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calculated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aggregated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DataFrame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statistics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Mean calculated on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</a:t>
            </a:r>
            <a:r>
              <a:rPr dirty="0" sz="1400" spc="-8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DataFrame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(data.mean())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533209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380"/>
              <a:t>Performing </a:t>
            </a:r>
            <a:r>
              <a:rPr dirty="0" spc="-225"/>
              <a:t>Statistical</a:t>
            </a:r>
            <a:r>
              <a:rPr dirty="0" spc="-445"/>
              <a:t> </a:t>
            </a:r>
            <a:r>
              <a:rPr dirty="0" spc="-320"/>
              <a:t>Calculations</a:t>
            </a:r>
          </a:p>
          <a:p>
            <a:pPr marL="13970">
              <a:lnSpc>
                <a:spcPts val="1365"/>
              </a:lnSpc>
            </a:pP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Pandas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contains</a:t>
            </a:r>
            <a:r>
              <a:rPr dirty="0" sz="1200" spc="-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a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variety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of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statistical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methods—mean,</a:t>
            </a:r>
            <a:r>
              <a:rPr dirty="0" sz="1200" spc="-2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median,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mode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Mean calculated on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</a:t>
            </a:r>
            <a:r>
              <a:rPr dirty="0" sz="1400" spc="-8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DataFrame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(data.mean())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1432" y="1463039"/>
            <a:ext cx="3324225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  <a:spcBef>
                <a:spcPts val="112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 sepal_length</a:t>
            </a:r>
            <a:r>
              <a:rPr dirty="0" sz="1400" spc="18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5.843333</a:t>
            </a:r>
            <a:endParaRPr sz="1400">
              <a:latin typeface="Courier New"/>
              <a:cs typeface="Courier New"/>
            </a:endParaRPr>
          </a:p>
          <a:p>
            <a:pPr marL="54927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sepal_width</a:t>
            </a:r>
            <a:r>
              <a:rPr dirty="0" sz="1400" spc="-5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3.054000</a:t>
            </a:r>
            <a:endParaRPr sz="1400">
              <a:latin typeface="Courier New"/>
              <a:cs typeface="Courier New"/>
            </a:endParaRPr>
          </a:p>
          <a:p>
            <a:pPr marL="54927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petal_length</a:t>
            </a:r>
            <a:r>
              <a:rPr dirty="0" sz="1400" spc="-5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3.758667</a:t>
            </a:r>
            <a:endParaRPr sz="1400">
              <a:latin typeface="Courier New"/>
              <a:cs typeface="Courier New"/>
            </a:endParaRPr>
          </a:p>
          <a:p>
            <a:pPr marL="549275" marR="63754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petal_width</a:t>
            </a:r>
            <a:r>
              <a:rPr dirty="0" sz="1400" spc="-9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1.198667  dtype:</a:t>
            </a:r>
            <a:r>
              <a:rPr dirty="0" sz="1400" spc="-3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float64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533209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380"/>
              <a:t>Performing </a:t>
            </a:r>
            <a:r>
              <a:rPr dirty="0" spc="-225"/>
              <a:t>Statistical</a:t>
            </a:r>
            <a:r>
              <a:rPr dirty="0" spc="-445"/>
              <a:t> </a:t>
            </a:r>
            <a:r>
              <a:rPr dirty="0" spc="-320"/>
              <a:t>Calculations</a:t>
            </a:r>
          </a:p>
          <a:p>
            <a:pPr marL="13970">
              <a:lnSpc>
                <a:spcPts val="1365"/>
              </a:lnSpc>
            </a:pP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Pandas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contains</a:t>
            </a:r>
            <a:r>
              <a:rPr dirty="0" sz="1200" spc="-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a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variety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of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statistical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methods—mean,</a:t>
            </a:r>
            <a:r>
              <a:rPr dirty="0" sz="1200" spc="-2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median,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mode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1463039"/>
            <a:ext cx="4753610" cy="3129280"/>
          </a:xfrm>
          <a:custGeom>
            <a:avLst/>
            <a:gdLst/>
            <a:ahLst/>
            <a:cxnLst/>
            <a:rect l="l" t="t" r="r" b="b"/>
            <a:pathLst>
              <a:path w="4753610" h="3129279">
                <a:moveTo>
                  <a:pt x="0" y="3128772"/>
                </a:moveTo>
                <a:lnTo>
                  <a:pt x="4753356" y="3128772"/>
                </a:lnTo>
                <a:lnTo>
                  <a:pt x="4753356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48640" y="1613153"/>
            <a:ext cx="342074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Mean calculated on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</a:t>
            </a:r>
            <a:r>
              <a:rPr dirty="0" sz="1400" spc="-9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DataFrame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(data.mean())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  <p:sp>
        <p:nvSpPr>
          <p:cNvPr id="7" name="object 7"/>
          <p:cNvSpPr txBox="1"/>
          <p:nvPr/>
        </p:nvSpPr>
        <p:spPr>
          <a:xfrm>
            <a:off x="548640" y="2893568"/>
            <a:ext cx="352742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Median calculated on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</a:t>
            </a:r>
            <a:r>
              <a:rPr dirty="0" sz="1400" spc="-9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Series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(data.petal_length.median())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61432" y="1463039"/>
            <a:ext cx="3324225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  <a:spcBef>
                <a:spcPts val="112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 sepal_length</a:t>
            </a:r>
            <a:r>
              <a:rPr dirty="0" sz="1400" spc="18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5.843333</a:t>
            </a:r>
            <a:endParaRPr sz="1400">
              <a:latin typeface="Courier New"/>
              <a:cs typeface="Courier New"/>
            </a:endParaRPr>
          </a:p>
          <a:p>
            <a:pPr marL="54927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sepal_width</a:t>
            </a:r>
            <a:r>
              <a:rPr dirty="0" sz="1400" spc="-5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3.054000</a:t>
            </a:r>
            <a:endParaRPr sz="1400">
              <a:latin typeface="Courier New"/>
              <a:cs typeface="Courier New"/>
            </a:endParaRPr>
          </a:p>
          <a:p>
            <a:pPr marL="54927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petal_length</a:t>
            </a:r>
            <a:r>
              <a:rPr dirty="0" sz="1400" spc="-5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3.758667</a:t>
            </a:r>
            <a:endParaRPr sz="1400">
              <a:latin typeface="Courier New"/>
              <a:cs typeface="Courier New"/>
            </a:endParaRPr>
          </a:p>
          <a:p>
            <a:pPr marL="549275" marR="63754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petal_width</a:t>
            </a:r>
            <a:r>
              <a:rPr dirty="0" sz="1400" spc="-9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1.198667  dtype:</a:t>
            </a:r>
            <a:r>
              <a:rPr dirty="0" sz="1400" spc="-3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float64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r>
              <a:rPr dirty="0" sz="1400" spc="22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4.35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533209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380"/>
              <a:t>Performing </a:t>
            </a:r>
            <a:r>
              <a:rPr dirty="0" spc="-225"/>
              <a:t>Statistical</a:t>
            </a:r>
            <a:r>
              <a:rPr dirty="0" spc="-445"/>
              <a:t> </a:t>
            </a:r>
            <a:r>
              <a:rPr dirty="0" spc="-320"/>
              <a:t>Calculations</a:t>
            </a:r>
          </a:p>
          <a:p>
            <a:pPr marL="13970">
              <a:lnSpc>
                <a:spcPts val="1365"/>
              </a:lnSpc>
            </a:pP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Pandas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contains</a:t>
            </a:r>
            <a:r>
              <a:rPr dirty="0" sz="1200" spc="-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a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variety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of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statistical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methods—mean,</a:t>
            </a:r>
            <a:r>
              <a:rPr dirty="0" sz="1200" spc="-2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median,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mode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5940" y="1130554"/>
            <a:ext cx="814959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918075" algn="l"/>
              </a:tabLst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	</a:t>
            </a: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1463039"/>
            <a:ext cx="4753610" cy="3129280"/>
          </a:xfrm>
          <a:custGeom>
            <a:avLst/>
            <a:gdLst/>
            <a:ahLst/>
            <a:cxnLst/>
            <a:rect l="l" t="t" r="r" b="b"/>
            <a:pathLst>
              <a:path w="4753610" h="3129279">
                <a:moveTo>
                  <a:pt x="0" y="3128772"/>
                </a:moveTo>
                <a:lnTo>
                  <a:pt x="4753356" y="3128772"/>
                </a:lnTo>
                <a:lnTo>
                  <a:pt x="4753356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35940" y="1613153"/>
            <a:ext cx="343344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Mean calculated on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</a:t>
            </a:r>
            <a:r>
              <a:rPr dirty="0" sz="1400" spc="-90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DataFrame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(data.mean())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2893568"/>
            <a:ext cx="354012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Median calculated on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</a:t>
            </a:r>
            <a:r>
              <a:rPr dirty="0" sz="1400" spc="-9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Series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(data.petal_length.median())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3533902"/>
            <a:ext cx="3328035" cy="453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Mode calculated on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a</a:t>
            </a:r>
            <a:r>
              <a:rPr dirty="0" sz="1400" spc="-9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Series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(data.petal_length.mode())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454141" y="1826514"/>
            <a:ext cx="2705735" cy="1520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 sepal_length</a:t>
            </a:r>
            <a:r>
              <a:rPr dirty="0" sz="1400" spc="16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5.843333</a:t>
            </a:r>
            <a:endParaRPr sz="1400">
              <a:latin typeface="Courier New"/>
              <a:cs typeface="Courier New"/>
            </a:endParaRPr>
          </a:p>
          <a:p>
            <a:pPr marL="45720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sepal_width</a:t>
            </a:r>
            <a:r>
              <a:rPr dirty="0" sz="1400" spc="-6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3.054000</a:t>
            </a:r>
            <a:endParaRPr sz="1400">
              <a:latin typeface="Courier New"/>
              <a:cs typeface="Courier New"/>
            </a:endParaRPr>
          </a:p>
          <a:p>
            <a:pPr marL="45720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petal_length</a:t>
            </a:r>
            <a:r>
              <a:rPr dirty="0" sz="1400" spc="-8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3.758667</a:t>
            </a:r>
            <a:endParaRPr sz="1400">
              <a:latin typeface="Courier New"/>
              <a:cs typeface="Courier New"/>
            </a:endParaRPr>
          </a:p>
          <a:p>
            <a:pPr marL="457200" marR="11112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petal_width</a:t>
            </a:r>
            <a:r>
              <a:rPr dirty="0" sz="1400" spc="-9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1.198667  dtype:</a:t>
            </a:r>
            <a:r>
              <a:rPr dirty="0" sz="1400" spc="-3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float64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r>
              <a:rPr dirty="0" sz="1400" spc="22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4.35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  <p:sp>
        <p:nvSpPr>
          <p:cNvPr id="11" name="object 11"/>
          <p:cNvSpPr txBox="1"/>
          <p:nvPr/>
        </p:nvSpPr>
        <p:spPr>
          <a:xfrm>
            <a:off x="5454141" y="3747312"/>
            <a:ext cx="196278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0</a:t>
            </a:r>
            <a:r>
              <a:rPr dirty="0" sz="1400" spc="21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1.5</a:t>
            </a:r>
            <a:endParaRPr sz="1400">
              <a:latin typeface="Courier New"/>
              <a:cs typeface="Courier New"/>
            </a:endParaRPr>
          </a:p>
          <a:p>
            <a:pPr marL="45720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dtype:</a:t>
            </a:r>
            <a:r>
              <a:rPr dirty="0" sz="1400" spc="-7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float64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533209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380"/>
              <a:t>Performing </a:t>
            </a:r>
            <a:r>
              <a:rPr dirty="0" spc="-225"/>
              <a:t>Statistical</a:t>
            </a:r>
            <a:r>
              <a:rPr dirty="0" spc="-445"/>
              <a:t> </a:t>
            </a:r>
            <a:r>
              <a:rPr dirty="0" spc="-320"/>
              <a:t>Calculations</a:t>
            </a:r>
          </a:p>
          <a:p>
            <a:pPr marL="13970">
              <a:lnSpc>
                <a:spcPts val="1365"/>
              </a:lnSpc>
            </a:pP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Pandas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contains</a:t>
            </a:r>
            <a:r>
              <a:rPr dirty="0" sz="1200" spc="-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a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variety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of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statistical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methods—mean,</a:t>
            </a:r>
            <a:r>
              <a:rPr dirty="0" sz="1200" spc="-2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median,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mode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Standard dev, variance, and</a:t>
            </a:r>
            <a:r>
              <a:rPr dirty="0" sz="1400" spc="-9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SEM</a:t>
            </a:r>
            <a:endParaRPr sz="1400">
              <a:latin typeface="Courier New"/>
              <a:cs typeface="Courier New"/>
            </a:endParaRPr>
          </a:p>
          <a:p>
            <a:pPr algn="just" marL="730250" marR="1457960" indent="-639445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(data.petal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_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leng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h.st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d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(),  data.petal_leng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h.va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r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(),  data.petal_leng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h.se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m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())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508635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380"/>
              <a:t>Performing </a:t>
            </a:r>
            <a:r>
              <a:rPr dirty="0" spc="-225"/>
              <a:t>Statistical</a:t>
            </a:r>
            <a:r>
              <a:rPr dirty="0" spc="-445"/>
              <a:t> </a:t>
            </a:r>
            <a:r>
              <a:rPr dirty="0" spc="-320"/>
              <a:t>Calculations</a:t>
            </a:r>
          </a:p>
          <a:p>
            <a:pPr marL="13970">
              <a:lnSpc>
                <a:spcPts val="1365"/>
              </a:lnSpc>
            </a:pP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Standard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deviation,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variance,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SEM,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quantiles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also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calculated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Standard dev, variance, and</a:t>
            </a:r>
            <a:r>
              <a:rPr dirty="0" sz="1400" spc="-9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SEM</a:t>
            </a:r>
            <a:endParaRPr sz="1400">
              <a:latin typeface="Courier New"/>
              <a:cs typeface="Courier New"/>
            </a:endParaRPr>
          </a:p>
          <a:p>
            <a:pPr algn="just" marL="730250" marR="1457960" indent="-639445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(data.petal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_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leng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h.st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d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(),  data.petal_leng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h.va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r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(),  data.petal_leng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h.se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m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())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1432" y="1463039"/>
            <a:ext cx="3324225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  <a:spcBef>
                <a:spcPts val="112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r>
              <a:rPr dirty="0" sz="1400" spc="17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1.76442041995</a:t>
            </a:r>
            <a:endParaRPr sz="1400">
              <a:latin typeface="Courier New"/>
              <a:cs typeface="Courier New"/>
            </a:endParaRPr>
          </a:p>
          <a:p>
            <a:pPr marL="54927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3.11317941834</a:t>
            </a:r>
            <a:endParaRPr sz="1400">
              <a:latin typeface="Courier New"/>
              <a:cs typeface="Courier New"/>
            </a:endParaRPr>
          </a:p>
          <a:p>
            <a:pPr marL="54927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0.144064324021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508635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380"/>
              <a:t>Performing </a:t>
            </a:r>
            <a:r>
              <a:rPr dirty="0" spc="-225"/>
              <a:t>Statistical</a:t>
            </a:r>
            <a:r>
              <a:rPr dirty="0" spc="-445"/>
              <a:t> </a:t>
            </a:r>
            <a:r>
              <a:rPr dirty="0" spc="-320"/>
              <a:t>Calculations</a:t>
            </a:r>
          </a:p>
          <a:p>
            <a:pPr marL="13970">
              <a:lnSpc>
                <a:spcPts val="1365"/>
              </a:lnSpc>
            </a:pP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Standard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deviation,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variance,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SEM,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quantiles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also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calculated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5676" y="996696"/>
            <a:ext cx="5021580" cy="2487295"/>
          </a:xfrm>
          <a:prstGeom prst="rect">
            <a:avLst/>
          </a:prstGeom>
          <a:solidFill>
            <a:srgbClr val="F1F1F1">
              <a:alpha val="50195"/>
            </a:srgbClr>
          </a:solidFill>
        </p:spPr>
        <p:txBody>
          <a:bodyPr wrap="square" lIns="0" tIns="83820" rIns="0" bIns="0" rtlCol="0" vert="horz">
            <a:spAutoFit/>
          </a:bodyPr>
          <a:lstStyle/>
          <a:p>
            <a:pPr marL="220345">
              <a:lnSpc>
                <a:spcPct val="100000"/>
              </a:lnSpc>
              <a:spcBef>
                <a:spcPts val="660"/>
              </a:spcBef>
            </a:pP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Jupyter</a:t>
            </a:r>
            <a:r>
              <a:rPr dirty="0" sz="1800" spc="2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notebooks:</a:t>
            </a:r>
            <a:endParaRPr sz="1800">
              <a:latin typeface="Calibri"/>
              <a:cs typeface="Calibri"/>
            </a:endParaRPr>
          </a:p>
          <a:p>
            <a:pPr marL="445770" indent="-225425">
              <a:lnSpc>
                <a:spcPct val="100000"/>
              </a:lnSpc>
              <a:spcBef>
                <a:spcPts val="610"/>
              </a:spcBef>
              <a:buFont typeface="Wingdings"/>
              <a:buChar char=""/>
              <a:tabLst>
                <a:tab pos="445770" algn="l"/>
                <a:tab pos="446405" algn="l"/>
              </a:tabLst>
            </a:pPr>
            <a:r>
              <a:rPr dirty="0" sz="1600" spc="50">
                <a:solidFill>
                  <a:srgbClr val="84ADAF"/>
                </a:solidFill>
                <a:latin typeface="Calibri"/>
                <a:cs typeface="Calibri"/>
              </a:rPr>
              <a:t>Interactive </a:t>
            </a:r>
            <a:r>
              <a:rPr dirty="0" sz="1600" spc="100">
                <a:solidFill>
                  <a:srgbClr val="84ADAF"/>
                </a:solidFill>
                <a:latin typeface="Calibri"/>
                <a:cs typeface="Calibri"/>
              </a:rPr>
              <a:t>Coding </a:t>
            </a:r>
            <a:r>
              <a:rPr dirty="0" sz="1600" spc="85">
                <a:solidFill>
                  <a:srgbClr val="84ADAF"/>
                </a:solidFill>
                <a:latin typeface="Calibri"/>
                <a:cs typeface="Calibri"/>
              </a:rPr>
              <a:t>and </a:t>
            </a:r>
            <a:r>
              <a:rPr dirty="0" sz="1600" spc="65">
                <a:solidFill>
                  <a:srgbClr val="84ADAF"/>
                </a:solidFill>
                <a:latin typeface="Calibri"/>
                <a:cs typeface="Calibri"/>
              </a:rPr>
              <a:t>Visualization </a:t>
            </a:r>
            <a:r>
              <a:rPr dirty="0" sz="1600" spc="60">
                <a:solidFill>
                  <a:srgbClr val="84ADAF"/>
                </a:solidFill>
                <a:latin typeface="Calibri"/>
                <a:cs typeface="Calibri"/>
              </a:rPr>
              <a:t>of</a:t>
            </a:r>
            <a:r>
              <a:rPr dirty="0" sz="1600" spc="-15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  <a:p>
            <a:pPr marL="220345">
              <a:lnSpc>
                <a:spcPct val="100000"/>
              </a:lnSpc>
              <a:spcBef>
                <a:spcPts val="1795"/>
              </a:spcBef>
            </a:pP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NumPy,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SciPy,</a:t>
            </a:r>
            <a:r>
              <a:rPr dirty="0" sz="1800" spc="-4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Pandas:</a:t>
            </a:r>
            <a:endParaRPr sz="1800">
              <a:latin typeface="Calibri"/>
              <a:cs typeface="Calibri"/>
            </a:endParaRPr>
          </a:p>
          <a:p>
            <a:pPr marL="445770" indent="-225425">
              <a:lnSpc>
                <a:spcPct val="100000"/>
              </a:lnSpc>
              <a:spcBef>
                <a:spcPts val="605"/>
              </a:spcBef>
              <a:buFont typeface="Wingdings"/>
              <a:buChar char=""/>
              <a:tabLst>
                <a:tab pos="445770" algn="l"/>
                <a:tab pos="446405" algn="l"/>
              </a:tabLst>
            </a:pPr>
            <a:r>
              <a:rPr dirty="0" sz="1600" spc="65">
                <a:solidFill>
                  <a:srgbClr val="84ADAF"/>
                </a:solidFill>
                <a:latin typeface="Calibri"/>
                <a:cs typeface="Calibri"/>
              </a:rPr>
              <a:t>Numerical</a:t>
            </a:r>
            <a:r>
              <a:rPr dirty="0" sz="16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Computation</a:t>
            </a:r>
            <a:endParaRPr sz="1600">
              <a:latin typeface="Calibri"/>
              <a:cs typeface="Calibri"/>
            </a:endParaRPr>
          </a:p>
          <a:p>
            <a:pPr marL="220345">
              <a:lnSpc>
                <a:spcPct val="100000"/>
              </a:lnSpc>
              <a:spcBef>
                <a:spcPts val="1795"/>
              </a:spcBef>
            </a:pPr>
            <a:r>
              <a:rPr dirty="0" sz="1800" spc="65" b="1">
                <a:solidFill>
                  <a:srgbClr val="84ADAF"/>
                </a:solidFill>
                <a:latin typeface="Calibri"/>
                <a:cs typeface="Calibri"/>
              </a:rPr>
              <a:t>Matplotlib,</a:t>
            </a:r>
            <a:r>
              <a:rPr dirty="0" sz="1800" spc="4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Seaborn:</a:t>
            </a:r>
            <a:endParaRPr sz="1800">
              <a:latin typeface="Calibri"/>
              <a:cs typeface="Calibri"/>
            </a:endParaRPr>
          </a:p>
          <a:p>
            <a:pPr marL="445770" indent="-225425">
              <a:lnSpc>
                <a:spcPct val="100000"/>
              </a:lnSpc>
              <a:spcBef>
                <a:spcPts val="610"/>
              </a:spcBef>
              <a:buFont typeface="Wingdings"/>
              <a:buChar char=""/>
              <a:tabLst>
                <a:tab pos="445770" algn="l"/>
                <a:tab pos="446405" algn="l"/>
              </a:tabLst>
            </a:pPr>
            <a:r>
              <a:rPr dirty="0" sz="1600" spc="55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6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65">
                <a:solidFill>
                  <a:srgbClr val="84ADAF"/>
                </a:solidFill>
                <a:latin typeface="Calibri"/>
                <a:cs typeface="Calibri"/>
              </a:rPr>
              <a:t>Visualization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59773" y="4872230"/>
            <a:ext cx="172720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</a:t>
            </a:fld>
            <a:endParaRPr sz="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5676" y="3576828"/>
            <a:ext cx="5021580" cy="745490"/>
          </a:xfrm>
          <a:prstGeom prst="rect">
            <a:avLst/>
          </a:prstGeom>
          <a:solidFill>
            <a:srgbClr val="F1F1F1">
              <a:alpha val="50195"/>
            </a:srgbClr>
          </a:solidFill>
        </p:spPr>
        <p:txBody>
          <a:bodyPr wrap="square" lIns="0" tIns="50165" rIns="0" bIns="0" rtlCol="0" vert="horz">
            <a:spAutoFit/>
          </a:bodyPr>
          <a:lstStyle/>
          <a:p>
            <a:pPr marL="220345">
              <a:lnSpc>
                <a:spcPct val="100000"/>
              </a:lnSpc>
              <a:spcBef>
                <a:spcPts val="395"/>
              </a:spcBef>
            </a:pP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Scikit-learn:</a:t>
            </a:r>
            <a:endParaRPr sz="1800">
              <a:latin typeface="Calibri"/>
              <a:cs typeface="Calibri"/>
            </a:endParaRPr>
          </a:p>
          <a:p>
            <a:pPr marL="445770" indent="-225425">
              <a:lnSpc>
                <a:spcPct val="100000"/>
              </a:lnSpc>
              <a:spcBef>
                <a:spcPts val="605"/>
              </a:spcBef>
              <a:buFont typeface="Wingdings"/>
              <a:buChar char=""/>
              <a:tabLst>
                <a:tab pos="445770" algn="l"/>
                <a:tab pos="446405" algn="l"/>
              </a:tabLst>
            </a:pPr>
            <a:r>
              <a:rPr dirty="0" sz="1600" spc="50">
                <a:solidFill>
                  <a:srgbClr val="84ADAF"/>
                </a:solidFill>
                <a:latin typeface="Calibri"/>
                <a:cs typeface="Calibri"/>
              </a:rPr>
              <a:t>Machine</a:t>
            </a:r>
            <a:r>
              <a:rPr dirty="0" sz="16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Learning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88696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55"/>
              <a:t>Our </a:t>
            </a:r>
            <a:r>
              <a:rPr dirty="0" spc="-350"/>
              <a:t>Toolset: </a:t>
            </a:r>
            <a:r>
              <a:rPr dirty="0" spc="-365"/>
              <a:t>Intel® </a:t>
            </a:r>
            <a:r>
              <a:rPr dirty="0" spc="-300"/>
              <a:t>Distribution </a:t>
            </a:r>
            <a:r>
              <a:rPr dirty="0" spc="-150"/>
              <a:t>for</a:t>
            </a:r>
            <a:r>
              <a:rPr dirty="0" spc="-500"/>
              <a:t> </a:t>
            </a:r>
            <a:r>
              <a:rPr dirty="0" spc="-405"/>
              <a:t>Python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Standard dev, variance, and</a:t>
            </a:r>
            <a:r>
              <a:rPr dirty="0" sz="1400" spc="-9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SEM</a:t>
            </a:r>
            <a:endParaRPr sz="1400">
              <a:latin typeface="Courier New"/>
              <a:cs typeface="Courier New"/>
            </a:endParaRPr>
          </a:p>
          <a:p>
            <a:pPr algn="just" marL="730250" marR="1457960" indent="-639445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(data.petal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_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leng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h.st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d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(),  data.petal_leng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h.va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r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(),  data.petal_leng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h.se</a:t>
            </a:r>
            <a:r>
              <a:rPr dirty="0" sz="1400" spc="-20">
                <a:solidFill>
                  <a:srgbClr val="344B5E"/>
                </a:solidFill>
                <a:latin typeface="Courier New"/>
                <a:cs typeface="Courier New"/>
              </a:rPr>
              <a:t>m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())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As well as</a:t>
            </a:r>
            <a:r>
              <a:rPr dirty="0" sz="1400" spc="-6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quantiles</a:t>
            </a:r>
            <a:endParaRPr sz="14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(data.quantile(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0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))</a:t>
            </a:r>
            <a:endParaRPr sz="1400">
              <a:latin typeface="Courier New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361432" y="1097280"/>
          <a:ext cx="3324225" cy="349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330"/>
                <a:gridCol w="2842260"/>
              </a:tblGrid>
              <a:tr h="365760"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dirty="0" sz="1600" spc="1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OUTPUT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45085">
                    <a:solidFill>
                      <a:srgbClr val="9BB808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134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 marL="2413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&gt;&gt;&gt;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1.76442041995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3.11317941834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0.144064324021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426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 marL="24130">
                        <a:lnSpc>
                          <a:spcPct val="100000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&gt;&gt;&gt;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6985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sepal_length</a:t>
                      </a:r>
                      <a:r>
                        <a:rPr dirty="0" sz="1400" spc="-50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4.3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6985">
                    <a:solidFill>
                      <a:srgbClr val="F1F1F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sepal_width</a:t>
                      </a:r>
                      <a:r>
                        <a:rPr dirty="0" sz="1400" spc="-4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2.0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petal_length</a:t>
                      </a:r>
                      <a:r>
                        <a:rPr dirty="0" sz="1400" spc="-50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1.0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petal_width</a:t>
                      </a:r>
                      <a:r>
                        <a:rPr dirty="0" sz="1400" spc="-4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0.1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  <a:tr h="8070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495"/>
                        </a:lnSpc>
                      </a:pP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Name: 0, dtype:</a:t>
                      </a:r>
                      <a:r>
                        <a:rPr dirty="0" sz="1400" spc="-6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dirty="0" sz="1400" spc="-5">
                          <a:solidFill>
                            <a:srgbClr val="344B5E"/>
                          </a:solidFill>
                          <a:latin typeface="Courier New"/>
                          <a:cs typeface="Courier New"/>
                        </a:rPr>
                        <a:t>float64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B="0" marT="0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508635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380"/>
              <a:t>Performing </a:t>
            </a:r>
            <a:r>
              <a:rPr dirty="0" spc="-225"/>
              <a:t>Statistical</a:t>
            </a:r>
            <a:r>
              <a:rPr dirty="0" spc="-445"/>
              <a:t> </a:t>
            </a:r>
            <a:r>
              <a:rPr dirty="0" spc="-320"/>
              <a:t>Calculations</a:t>
            </a:r>
          </a:p>
          <a:p>
            <a:pPr marL="13970">
              <a:lnSpc>
                <a:spcPts val="1365"/>
              </a:lnSpc>
            </a:pP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Standard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deviation,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variance,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SEM,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quantiles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also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calculated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1463039"/>
            <a:ext cx="4753610" cy="3129280"/>
          </a:xfrm>
          <a:custGeom>
            <a:avLst/>
            <a:gdLst/>
            <a:ahLst/>
            <a:cxnLst/>
            <a:rect l="l" t="t" r="r" b="b"/>
            <a:pathLst>
              <a:path w="4753610" h="3129279">
                <a:moveTo>
                  <a:pt x="0" y="3128772"/>
                </a:moveTo>
                <a:lnTo>
                  <a:pt x="4753356" y="3128772"/>
                </a:lnTo>
                <a:lnTo>
                  <a:pt x="4753356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48640" y="1613153"/>
            <a:ext cx="23583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(data.describe())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164329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380"/>
              <a:t>Performing </a:t>
            </a:r>
            <a:r>
              <a:rPr dirty="0" spc="-225"/>
              <a:t>Statistical</a:t>
            </a:r>
            <a:r>
              <a:rPr dirty="0" spc="-475"/>
              <a:t> </a:t>
            </a:r>
            <a:r>
              <a:rPr dirty="0" spc="-320"/>
              <a:t>Calculations</a:t>
            </a:r>
          </a:p>
          <a:p>
            <a:pPr marL="13970">
              <a:lnSpc>
                <a:spcPts val="1365"/>
              </a:lnSpc>
            </a:pP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Multiple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calculations</a:t>
            </a:r>
            <a:r>
              <a:rPr dirty="0" sz="1200" spc="-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presented</a:t>
            </a:r>
            <a:r>
              <a:rPr dirty="0" sz="1200" spc="-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in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a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1463039"/>
            <a:ext cx="4753610" cy="3129280"/>
          </a:xfrm>
          <a:custGeom>
            <a:avLst/>
            <a:gdLst/>
            <a:ahLst/>
            <a:cxnLst/>
            <a:rect l="l" t="t" r="r" b="b"/>
            <a:pathLst>
              <a:path w="4753610" h="3129279">
                <a:moveTo>
                  <a:pt x="0" y="3128772"/>
                </a:moveTo>
                <a:lnTo>
                  <a:pt x="4753356" y="3128772"/>
                </a:lnTo>
                <a:lnTo>
                  <a:pt x="4753356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48640" y="1613153"/>
            <a:ext cx="235839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(data.describe())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61432" y="1463039"/>
            <a:ext cx="3324225" cy="3129280"/>
          </a:xfrm>
          <a:custGeom>
            <a:avLst/>
            <a:gdLst/>
            <a:ahLst/>
            <a:cxnLst/>
            <a:rect l="l" t="t" r="r" b="b"/>
            <a:pathLst>
              <a:path w="3324225" h="3129279">
                <a:moveTo>
                  <a:pt x="0" y="3128772"/>
                </a:moveTo>
                <a:lnTo>
                  <a:pt x="3323844" y="3128772"/>
                </a:lnTo>
                <a:lnTo>
                  <a:pt x="3323844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454141" y="1613153"/>
            <a:ext cx="3327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164329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380"/>
              <a:t>Performing </a:t>
            </a:r>
            <a:r>
              <a:rPr dirty="0" spc="-225"/>
              <a:t>Statistical</a:t>
            </a:r>
            <a:r>
              <a:rPr dirty="0" spc="-475"/>
              <a:t> </a:t>
            </a:r>
            <a:r>
              <a:rPr dirty="0" spc="-320"/>
              <a:t>Calculations</a:t>
            </a:r>
          </a:p>
          <a:p>
            <a:pPr marL="13970">
              <a:lnSpc>
                <a:spcPts val="1365"/>
              </a:lnSpc>
            </a:pP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Multiple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calculations</a:t>
            </a:r>
            <a:r>
              <a:rPr dirty="0" sz="1200" spc="-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presented</a:t>
            </a:r>
            <a:r>
              <a:rPr dirty="0" sz="1200" spc="-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in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a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88735" y="1584960"/>
            <a:ext cx="2695956" cy="1732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61432" y="1097280"/>
            <a:ext cx="3324225" cy="365760"/>
          </a:xfrm>
          <a:custGeom>
            <a:avLst/>
            <a:gdLst/>
            <a:ahLst/>
            <a:cxnLst/>
            <a:rect l="l" t="t" r="r" b="b"/>
            <a:pathLst>
              <a:path w="3324225" h="365759">
                <a:moveTo>
                  <a:pt x="0" y="365760"/>
                </a:moveTo>
                <a:lnTo>
                  <a:pt x="3323844" y="365760"/>
                </a:lnTo>
                <a:lnTo>
                  <a:pt x="3323844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9BB80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1463039"/>
            <a:ext cx="4753610" cy="2597150"/>
          </a:xfrm>
          <a:custGeom>
            <a:avLst/>
            <a:gdLst/>
            <a:ahLst/>
            <a:cxnLst/>
            <a:rect l="l" t="t" r="r" b="b"/>
            <a:pathLst>
              <a:path w="4753610" h="2597150">
                <a:moveTo>
                  <a:pt x="0" y="2596895"/>
                </a:moveTo>
                <a:lnTo>
                  <a:pt x="4753356" y="2596895"/>
                </a:lnTo>
                <a:lnTo>
                  <a:pt x="4753356" y="0"/>
                </a:lnTo>
                <a:lnTo>
                  <a:pt x="0" y="0"/>
                </a:lnTo>
                <a:lnTo>
                  <a:pt x="0" y="259689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48640" y="1613153"/>
            <a:ext cx="3741420" cy="1733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Sample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5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rows without</a:t>
            </a:r>
            <a:r>
              <a:rPr dirty="0" sz="1400" spc="-9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replacement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sample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4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</a:t>
            </a:r>
            <a:endParaRPr sz="1400">
              <a:latin typeface="Courier New"/>
              <a:cs typeface="Courier New"/>
            </a:endParaRPr>
          </a:p>
          <a:p>
            <a:pPr marL="106362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.sample(n=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5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1913889" marR="508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replace=</a:t>
            </a:r>
            <a:r>
              <a:rPr dirty="0" sz="1400" spc="-5">
                <a:solidFill>
                  <a:srgbClr val="008F00"/>
                </a:solidFill>
                <a:latin typeface="Courier New"/>
                <a:cs typeface="Courier New"/>
              </a:rPr>
              <a:t>False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 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random_state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42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(sample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iloc[:,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-3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:])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61432" y="1463039"/>
            <a:ext cx="3324225" cy="2597150"/>
          </a:xfrm>
          <a:custGeom>
            <a:avLst/>
            <a:gdLst/>
            <a:ahLst/>
            <a:cxnLst/>
            <a:rect l="l" t="t" r="r" b="b"/>
            <a:pathLst>
              <a:path w="3324225" h="2597150">
                <a:moveTo>
                  <a:pt x="0" y="2596895"/>
                </a:moveTo>
                <a:lnTo>
                  <a:pt x="3323844" y="2596895"/>
                </a:lnTo>
                <a:lnTo>
                  <a:pt x="3323844" y="0"/>
                </a:lnTo>
                <a:lnTo>
                  <a:pt x="0" y="0"/>
                </a:lnTo>
                <a:lnTo>
                  <a:pt x="0" y="259689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12102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70"/>
              <a:t>Sampling </a:t>
            </a:r>
            <a:r>
              <a:rPr dirty="0" spc="-360"/>
              <a:t>from</a:t>
            </a:r>
            <a:r>
              <a:rPr dirty="0" spc="-350"/>
              <a:t> </a:t>
            </a:r>
            <a:r>
              <a:rPr dirty="0" spc="-465"/>
              <a:t>DataFrames</a:t>
            </a:r>
          </a:p>
          <a:p>
            <a:pPr marL="13970">
              <a:lnSpc>
                <a:spcPts val="1365"/>
              </a:lnSpc>
            </a:pP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DataFrames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randomly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sampled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from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1463039"/>
            <a:ext cx="4753610" cy="2597150"/>
          </a:xfrm>
          <a:custGeom>
            <a:avLst/>
            <a:gdLst/>
            <a:ahLst/>
            <a:cxnLst/>
            <a:rect l="l" t="t" r="r" b="b"/>
            <a:pathLst>
              <a:path w="4753610" h="2597150">
                <a:moveTo>
                  <a:pt x="0" y="2596895"/>
                </a:moveTo>
                <a:lnTo>
                  <a:pt x="4753356" y="2596895"/>
                </a:lnTo>
                <a:lnTo>
                  <a:pt x="4753356" y="0"/>
                </a:lnTo>
                <a:lnTo>
                  <a:pt x="0" y="0"/>
                </a:lnTo>
                <a:lnTo>
                  <a:pt x="0" y="259689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48640" y="1613153"/>
            <a:ext cx="3741420" cy="1733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Sample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5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rows without</a:t>
            </a:r>
            <a:r>
              <a:rPr dirty="0" sz="1400" spc="-9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replacement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sample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4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</a:t>
            </a:r>
            <a:endParaRPr sz="1400">
              <a:latin typeface="Courier New"/>
              <a:cs typeface="Courier New"/>
            </a:endParaRPr>
          </a:p>
          <a:p>
            <a:pPr marL="106362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.sample(n=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5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1913889" marR="508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replace=</a:t>
            </a:r>
            <a:r>
              <a:rPr dirty="0" sz="1400" spc="-5">
                <a:solidFill>
                  <a:srgbClr val="008F00"/>
                </a:solidFill>
                <a:latin typeface="Courier New"/>
                <a:cs typeface="Courier New"/>
              </a:rPr>
              <a:t>False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 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random_state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42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(sample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iloc[:,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-3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:])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61432" y="1463039"/>
            <a:ext cx="3324225" cy="2597150"/>
          </a:xfrm>
          <a:custGeom>
            <a:avLst/>
            <a:gdLst/>
            <a:ahLst/>
            <a:cxnLst/>
            <a:rect l="l" t="t" r="r" b="b"/>
            <a:pathLst>
              <a:path w="3324225" h="2597150">
                <a:moveTo>
                  <a:pt x="0" y="2596895"/>
                </a:moveTo>
                <a:lnTo>
                  <a:pt x="3323844" y="2596895"/>
                </a:lnTo>
                <a:lnTo>
                  <a:pt x="3323844" y="0"/>
                </a:lnTo>
                <a:lnTo>
                  <a:pt x="0" y="0"/>
                </a:lnTo>
                <a:lnTo>
                  <a:pt x="0" y="259689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454141" y="1613153"/>
            <a:ext cx="3327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12102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70"/>
              <a:t>Sampling </a:t>
            </a:r>
            <a:r>
              <a:rPr dirty="0" spc="-360"/>
              <a:t>from</a:t>
            </a:r>
            <a:r>
              <a:rPr dirty="0" spc="-350"/>
              <a:t> </a:t>
            </a:r>
            <a:r>
              <a:rPr dirty="0" spc="-465"/>
              <a:t>DataFrames</a:t>
            </a:r>
          </a:p>
          <a:p>
            <a:pPr marL="13970">
              <a:lnSpc>
                <a:spcPts val="1365"/>
              </a:lnSpc>
            </a:pP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DataFrames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randomly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sampled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from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88735" y="1584960"/>
            <a:ext cx="2695956" cy="1597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1463039"/>
            <a:ext cx="4753610" cy="2597150"/>
          </a:xfrm>
          <a:custGeom>
            <a:avLst/>
            <a:gdLst/>
            <a:ahLst/>
            <a:cxnLst/>
            <a:rect l="l" t="t" r="r" b="b"/>
            <a:pathLst>
              <a:path w="4753610" h="2597150">
                <a:moveTo>
                  <a:pt x="0" y="2596895"/>
                </a:moveTo>
                <a:lnTo>
                  <a:pt x="4753356" y="2596895"/>
                </a:lnTo>
                <a:lnTo>
                  <a:pt x="4753356" y="0"/>
                </a:lnTo>
                <a:lnTo>
                  <a:pt x="0" y="0"/>
                </a:lnTo>
                <a:lnTo>
                  <a:pt x="0" y="259689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48640" y="1613153"/>
            <a:ext cx="3741420" cy="1093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Sample </a:t>
            </a: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5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rows without</a:t>
            </a:r>
            <a:r>
              <a:rPr dirty="0" sz="1400" spc="-95" i="1">
                <a:solidFill>
                  <a:srgbClr val="84ADAF"/>
                </a:solidFill>
                <a:latin typeface="Courier New"/>
                <a:cs typeface="Courier New"/>
              </a:rPr>
              <a:t>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replacement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sample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4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</a:t>
            </a:r>
            <a:endParaRPr sz="1400">
              <a:latin typeface="Courier New"/>
              <a:cs typeface="Courier New"/>
            </a:endParaRPr>
          </a:p>
          <a:p>
            <a:pPr marL="106362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.sample(n=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5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1913889" marR="508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replace=</a:t>
            </a:r>
            <a:r>
              <a:rPr dirty="0" sz="1400" spc="-5">
                <a:solidFill>
                  <a:srgbClr val="008F00"/>
                </a:solidFill>
                <a:latin typeface="Courier New"/>
                <a:cs typeface="Courier New"/>
              </a:rPr>
              <a:t>False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 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random_state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42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8640" y="3106927"/>
            <a:ext cx="26777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print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(sample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iloc[:,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-3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:])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61432" y="1463039"/>
            <a:ext cx="3324225" cy="2597150"/>
          </a:xfrm>
          <a:custGeom>
            <a:avLst/>
            <a:gdLst/>
            <a:ahLst/>
            <a:cxnLst/>
            <a:rect l="l" t="t" r="r" b="b"/>
            <a:pathLst>
              <a:path w="3324225" h="2597150">
                <a:moveTo>
                  <a:pt x="0" y="2596895"/>
                </a:moveTo>
                <a:lnTo>
                  <a:pt x="3323844" y="2596895"/>
                </a:lnTo>
                <a:lnTo>
                  <a:pt x="3323844" y="0"/>
                </a:lnTo>
                <a:lnTo>
                  <a:pt x="0" y="0"/>
                </a:lnTo>
                <a:lnTo>
                  <a:pt x="0" y="259689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454141" y="1613153"/>
            <a:ext cx="33274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&gt;&gt;&gt;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12102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70"/>
              <a:t>Sampling </a:t>
            </a:r>
            <a:r>
              <a:rPr dirty="0" spc="-360"/>
              <a:t>from</a:t>
            </a:r>
            <a:r>
              <a:rPr dirty="0" spc="-350"/>
              <a:t> </a:t>
            </a:r>
            <a:r>
              <a:rPr dirty="0" spc="-465"/>
              <a:t>DataFrames</a:t>
            </a:r>
          </a:p>
          <a:p>
            <a:pPr marL="13970">
              <a:lnSpc>
                <a:spcPts val="1365"/>
              </a:lnSpc>
            </a:pP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DataFrames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randomly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sampled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from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88735" y="1584960"/>
            <a:ext cx="2695956" cy="1597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57200" y="4151376"/>
            <a:ext cx="8229600" cy="431800"/>
          </a:xfrm>
          <a:prstGeom prst="rect">
            <a:avLst/>
          </a:prstGeom>
          <a:solidFill>
            <a:srgbClr val="E0EBEB"/>
          </a:solidFill>
        </p:spPr>
        <p:txBody>
          <a:bodyPr wrap="square" lIns="0" tIns="76835" rIns="0" bIns="0" rtlCol="0" vert="horz">
            <a:spAutoFit/>
          </a:bodyPr>
          <a:lstStyle/>
          <a:p>
            <a:pPr marL="1158875">
              <a:lnSpc>
                <a:spcPct val="100000"/>
              </a:lnSpc>
              <a:spcBef>
                <a:spcPts val="605"/>
              </a:spcBef>
            </a:pPr>
            <a:r>
              <a:rPr dirty="0" sz="1600" spc="114" b="1">
                <a:solidFill>
                  <a:srgbClr val="344B5E"/>
                </a:solidFill>
                <a:latin typeface="Calibri"/>
                <a:cs typeface="Calibri"/>
              </a:rPr>
              <a:t>SciPy</a:t>
            </a:r>
            <a:r>
              <a:rPr dirty="0" sz="1600" spc="30" b="1">
                <a:solidFill>
                  <a:srgbClr val="344B5E"/>
                </a:solidFill>
                <a:latin typeface="Calibri"/>
                <a:cs typeface="Calibri"/>
              </a:rPr>
              <a:t> </a:t>
            </a:r>
            <a:r>
              <a:rPr dirty="0" sz="1600" spc="100" b="1">
                <a:solidFill>
                  <a:srgbClr val="344B5E"/>
                </a:solidFill>
                <a:latin typeface="Calibri"/>
                <a:cs typeface="Calibri"/>
              </a:rPr>
              <a:t>and</a:t>
            </a:r>
            <a:r>
              <a:rPr dirty="0" sz="1600" spc="25" b="1">
                <a:solidFill>
                  <a:srgbClr val="344B5E"/>
                </a:solidFill>
                <a:latin typeface="Calibri"/>
                <a:cs typeface="Calibri"/>
              </a:rPr>
              <a:t> </a:t>
            </a:r>
            <a:r>
              <a:rPr dirty="0" sz="1600" spc="105" b="1">
                <a:solidFill>
                  <a:srgbClr val="344B5E"/>
                </a:solidFill>
                <a:latin typeface="Calibri"/>
                <a:cs typeface="Calibri"/>
              </a:rPr>
              <a:t>NumPy</a:t>
            </a:r>
            <a:r>
              <a:rPr dirty="0" sz="1600" spc="30" b="1">
                <a:solidFill>
                  <a:srgbClr val="344B5E"/>
                </a:solidFill>
                <a:latin typeface="Calibri"/>
                <a:cs typeface="Calibri"/>
              </a:rPr>
              <a:t> </a:t>
            </a:r>
            <a:r>
              <a:rPr dirty="0" sz="1600" spc="100" b="1">
                <a:solidFill>
                  <a:srgbClr val="344B5E"/>
                </a:solidFill>
                <a:latin typeface="Calibri"/>
                <a:cs typeface="Calibri"/>
              </a:rPr>
              <a:t>also</a:t>
            </a:r>
            <a:r>
              <a:rPr dirty="0" sz="1600" spc="10" b="1">
                <a:solidFill>
                  <a:srgbClr val="344B5E"/>
                </a:solidFill>
                <a:latin typeface="Calibri"/>
                <a:cs typeface="Calibri"/>
              </a:rPr>
              <a:t> </a:t>
            </a:r>
            <a:r>
              <a:rPr dirty="0" sz="1600" spc="75" b="1">
                <a:solidFill>
                  <a:srgbClr val="344B5E"/>
                </a:solidFill>
                <a:latin typeface="Calibri"/>
                <a:cs typeface="Calibri"/>
              </a:rPr>
              <a:t>contain</a:t>
            </a:r>
            <a:r>
              <a:rPr dirty="0" sz="1600" spc="30" b="1">
                <a:solidFill>
                  <a:srgbClr val="344B5E"/>
                </a:solidFill>
                <a:latin typeface="Calibri"/>
                <a:cs typeface="Calibri"/>
              </a:rPr>
              <a:t> </a:t>
            </a:r>
            <a:r>
              <a:rPr dirty="0" sz="1600" spc="50" b="1">
                <a:solidFill>
                  <a:srgbClr val="344B5E"/>
                </a:solidFill>
                <a:latin typeface="Calibri"/>
                <a:cs typeface="Calibri"/>
              </a:rPr>
              <a:t>a</a:t>
            </a:r>
            <a:r>
              <a:rPr dirty="0" sz="1600" spc="30" b="1">
                <a:solidFill>
                  <a:srgbClr val="344B5E"/>
                </a:solidFill>
                <a:latin typeface="Calibri"/>
                <a:cs typeface="Calibri"/>
              </a:rPr>
              <a:t> </a:t>
            </a:r>
            <a:r>
              <a:rPr dirty="0" sz="1600" spc="60" b="1">
                <a:solidFill>
                  <a:srgbClr val="344B5E"/>
                </a:solidFill>
                <a:latin typeface="Calibri"/>
                <a:cs typeface="Calibri"/>
              </a:rPr>
              <a:t>variety</a:t>
            </a:r>
            <a:r>
              <a:rPr dirty="0" sz="1600" spc="5" b="1">
                <a:solidFill>
                  <a:srgbClr val="344B5E"/>
                </a:solidFill>
                <a:latin typeface="Calibri"/>
                <a:cs typeface="Calibri"/>
              </a:rPr>
              <a:t> </a:t>
            </a:r>
            <a:r>
              <a:rPr dirty="0" sz="1600" spc="75" b="1">
                <a:solidFill>
                  <a:srgbClr val="344B5E"/>
                </a:solidFill>
                <a:latin typeface="Calibri"/>
                <a:cs typeface="Calibri"/>
              </a:rPr>
              <a:t>of</a:t>
            </a:r>
            <a:r>
              <a:rPr dirty="0" sz="1600" spc="10" b="1">
                <a:solidFill>
                  <a:srgbClr val="344B5E"/>
                </a:solidFill>
                <a:latin typeface="Calibri"/>
                <a:cs typeface="Calibri"/>
              </a:rPr>
              <a:t> </a:t>
            </a:r>
            <a:r>
              <a:rPr dirty="0" sz="1600" spc="65" b="1">
                <a:solidFill>
                  <a:srgbClr val="344B5E"/>
                </a:solidFill>
                <a:latin typeface="Calibri"/>
                <a:cs typeface="Calibri"/>
              </a:rPr>
              <a:t>statistical</a:t>
            </a:r>
            <a:r>
              <a:rPr dirty="0" sz="1600" spc="25" b="1">
                <a:solidFill>
                  <a:srgbClr val="344B5E"/>
                </a:solidFill>
                <a:latin typeface="Calibri"/>
                <a:cs typeface="Calibri"/>
              </a:rPr>
              <a:t> </a:t>
            </a:r>
            <a:r>
              <a:rPr dirty="0" sz="1600" spc="75" b="1">
                <a:solidFill>
                  <a:srgbClr val="344B5E"/>
                </a:solidFill>
                <a:latin typeface="Calibri"/>
                <a:cs typeface="Calibri"/>
              </a:rPr>
              <a:t>functions.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222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5"/>
              </a:spcBef>
            </a:pPr>
            <a:fld id="{81D60167-4931-47E6-BA6A-407CBD079E47}" type="slidenum">
              <a:rPr dirty="0" spc="65"/>
              <a:t>31</a:t>
            </a:fld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2111705"/>
            <a:ext cx="486537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600" b="1">
                <a:solidFill>
                  <a:srgbClr val="FFFFFF"/>
                </a:solidFill>
                <a:latin typeface="Arial Narrow"/>
                <a:cs typeface="Arial Narrow"/>
              </a:rPr>
              <a:t>Visualization</a:t>
            </a:r>
            <a:r>
              <a:rPr dirty="0" sz="6000" spc="-800" b="1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dirty="0" sz="6000" spc="-625" b="1">
                <a:solidFill>
                  <a:srgbClr val="FFFFFF"/>
                </a:solidFill>
                <a:latin typeface="Arial Narrow"/>
                <a:cs typeface="Arial Narrow"/>
              </a:rPr>
              <a:t>Libraries</a:t>
            </a:r>
            <a:endParaRPr sz="60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260794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320"/>
              <a:t>Visualization</a:t>
            </a:r>
            <a:r>
              <a:rPr dirty="0" spc="-445"/>
              <a:t> </a:t>
            </a:r>
            <a:r>
              <a:rPr dirty="0" spc="-335"/>
              <a:t>Libraries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98814" y="4872230"/>
            <a:ext cx="233679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100</a:t>
            </a:fld>
            <a:endParaRPr sz="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979981"/>
            <a:ext cx="4996815" cy="2122170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Visualizations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can </a:t>
            </a:r>
            <a:r>
              <a:rPr dirty="0" sz="1800" spc="114" b="1">
                <a:solidFill>
                  <a:srgbClr val="84ADAF"/>
                </a:solidFill>
                <a:latin typeface="Calibri"/>
                <a:cs typeface="Calibri"/>
              </a:rPr>
              <a:t>be </a:t>
            </a:r>
            <a:r>
              <a:rPr dirty="0" sz="1800" spc="85" b="1">
                <a:solidFill>
                  <a:srgbClr val="84ADAF"/>
                </a:solidFill>
                <a:latin typeface="Calibri"/>
                <a:cs typeface="Calibri"/>
              </a:rPr>
              <a:t>created </a:t>
            </a: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in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multiple</a:t>
            </a:r>
            <a:r>
              <a:rPr dirty="0" sz="1800" spc="-254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60" b="1">
                <a:solidFill>
                  <a:srgbClr val="84ADAF"/>
                </a:solidFill>
                <a:latin typeface="Calibri"/>
                <a:cs typeface="Calibri"/>
              </a:rPr>
              <a:t>ways:</a:t>
            </a:r>
            <a:endParaRPr sz="1800">
              <a:latin typeface="Calibri"/>
              <a:cs typeface="Calibri"/>
            </a:endParaRPr>
          </a:p>
          <a:p>
            <a:pPr marL="238125" indent="-225425">
              <a:lnSpc>
                <a:spcPct val="100000"/>
              </a:lnSpc>
              <a:spcBef>
                <a:spcPts val="615"/>
              </a:spcBef>
              <a:buFont typeface="Wingdings"/>
              <a:buChar char=""/>
              <a:tabLst>
                <a:tab pos="238125" algn="l"/>
                <a:tab pos="238760" algn="l"/>
              </a:tabLst>
            </a:pPr>
            <a:r>
              <a:rPr dirty="0" sz="1600" spc="50">
                <a:solidFill>
                  <a:srgbClr val="84ADAF"/>
                </a:solidFill>
                <a:latin typeface="Calibri"/>
                <a:cs typeface="Calibri"/>
              </a:rPr>
              <a:t>Matplotlib</a:t>
            </a:r>
            <a:endParaRPr sz="1600">
              <a:latin typeface="Calibri"/>
              <a:cs typeface="Calibri"/>
            </a:endParaRPr>
          </a:p>
          <a:p>
            <a:pPr marL="238125" indent="-22542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38125" algn="l"/>
                <a:tab pos="238760" algn="l"/>
              </a:tabLst>
            </a:pPr>
            <a:r>
              <a:rPr dirty="0" sz="1600" spc="100">
                <a:solidFill>
                  <a:srgbClr val="84ADAF"/>
                </a:solidFill>
                <a:latin typeface="Calibri"/>
                <a:cs typeface="Calibri"/>
              </a:rPr>
              <a:t>Pandas </a:t>
            </a:r>
            <a:r>
              <a:rPr dirty="0" sz="1600" spc="30">
                <a:solidFill>
                  <a:srgbClr val="84ADAF"/>
                </a:solidFill>
                <a:latin typeface="Calibri"/>
                <a:cs typeface="Calibri"/>
              </a:rPr>
              <a:t>(via</a:t>
            </a:r>
            <a:r>
              <a:rPr dirty="0" sz="1600" spc="-6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40">
                <a:solidFill>
                  <a:srgbClr val="84ADAF"/>
                </a:solidFill>
                <a:latin typeface="Calibri"/>
                <a:cs typeface="Calibri"/>
              </a:rPr>
              <a:t>Matplotlib)</a:t>
            </a:r>
            <a:endParaRPr sz="1600">
              <a:latin typeface="Calibri"/>
              <a:cs typeface="Calibri"/>
            </a:endParaRPr>
          </a:p>
          <a:p>
            <a:pPr marL="238125" indent="-225425">
              <a:lnSpc>
                <a:spcPct val="100000"/>
              </a:lnSpc>
              <a:spcBef>
                <a:spcPts val="1200"/>
              </a:spcBef>
              <a:buFont typeface="Wingdings"/>
              <a:buChar char=""/>
              <a:tabLst>
                <a:tab pos="238125" algn="l"/>
                <a:tab pos="238760" algn="l"/>
              </a:tabLst>
            </a:pPr>
            <a:r>
              <a:rPr dirty="0" sz="1600" spc="90">
                <a:solidFill>
                  <a:srgbClr val="84ADAF"/>
                </a:solidFill>
                <a:latin typeface="Calibri"/>
                <a:cs typeface="Calibri"/>
              </a:rPr>
              <a:t>Seaborn</a:t>
            </a:r>
            <a:endParaRPr sz="1600">
              <a:latin typeface="Calibri"/>
              <a:cs typeface="Calibri"/>
            </a:endParaRPr>
          </a:p>
          <a:p>
            <a:pPr lvl="1" marL="584200" indent="-228600">
              <a:lnSpc>
                <a:spcPct val="100000"/>
              </a:lnSpc>
              <a:spcBef>
                <a:spcPts val="919"/>
              </a:spcBef>
              <a:buChar char="–"/>
              <a:tabLst>
                <a:tab pos="584200" algn="l"/>
                <a:tab pos="584835" algn="l"/>
              </a:tabLst>
            </a:pPr>
            <a:r>
              <a:rPr dirty="0" sz="1400" spc="65">
                <a:solidFill>
                  <a:srgbClr val="84ADAF"/>
                </a:solidFill>
                <a:latin typeface="Calibri"/>
                <a:cs typeface="Calibri"/>
              </a:rPr>
              <a:t>Statistically-focused </a:t>
            </a:r>
            <a:r>
              <a:rPr dirty="0" sz="1400" spc="60">
                <a:solidFill>
                  <a:srgbClr val="84ADAF"/>
                </a:solidFill>
                <a:latin typeface="Calibri"/>
                <a:cs typeface="Calibri"/>
              </a:rPr>
              <a:t>plotting</a:t>
            </a:r>
            <a:r>
              <a:rPr dirty="0" sz="1400" spc="-8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400" spc="80">
                <a:solidFill>
                  <a:srgbClr val="84ADAF"/>
                </a:solidFill>
                <a:latin typeface="Calibri"/>
                <a:cs typeface="Calibri"/>
              </a:rPr>
              <a:t>methods</a:t>
            </a:r>
            <a:endParaRPr sz="1400">
              <a:latin typeface="Calibri"/>
              <a:cs typeface="Calibri"/>
            </a:endParaRPr>
          </a:p>
          <a:p>
            <a:pPr lvl="1" marL="584200" indent="-228600">
              <a:lnSpc>
                <a:spcPct val="100000"/>
              </a:lnSpc>
              <a:spcBef>
                <a:spcPts val="600"/>
              </a:spcBef>
              <a:buChar char="–"/>
              <a:tabLst>
                <a:tab pos="584200" algn="l"/>
                <a:tab pos="584835" algn="l"/>
              </a:tabLst>
            </a:pPr>
            <a:r>
              <a:rPr dirty="0" sz="1400" spc="75">
                <a:solidFill>
                  <a:srgbClr val="84ADAF"/>
                </a:solidFill>
                <a:latin typeface="Calibri"/>
                <a:cs typeface="Calibri"/>
              </a:rPr>
              <a:t>Global</a:t>
            </a:r>
            <a:r>
              <a:rPr dirty="0" sz="14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400" spc="60">
                <a:solidFill>
                  <a:srgbClr val="84ADAF"/>
                </a:solidFill>
                <a:latin typeface="Calibri"/>
                <a:cs typeface="Calibri"/>
              </a:rPr>
              <a:t>preferences</a:t>
            </a:r>
            <a:r>
              <a:rPr dirty="0" sz="1400" spc="-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400" spc="60">
                <a:solidFill>
                  <a:srgbClr val="84ADAF"/>
                </a:solidFill>
                <a:latin typeface="Calibri"/>
                <a:cs typeface="Calibri"/>
              </a:rPr>
              <a:t>incorporated</a:t>
            </a:r>
            <a:r>
              <a:rPr dirty="0" sz="1400" spc="-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400" spc="90">
                <a:solidFill>
                  <a:srgbClr val="84ADAF"/>
                </a:solidFill>
                <a:latin typeface="Calibri"/>
                <a:cs typeface="Calibri"/>
              </a:rPr>
              <a:t>by</a:t>
            </a:r>
            <a:r>
              <a:rPr dirty="0" sz="14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400" spc="50">
                <a:solidFill>
                  <a:srgbClr val="84ADAF"/>
                </a:solidFill>
                <a:latin typeface="Calibri"/>
                <a:cs typeface="Calibri"/>
              </a:rPr>
              <a:t>Matplotlib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5676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5676" y="1463039"/>
            <a:ext cx="4753610" cy="3127375"/>
          </a:xfrm>
          <a:custGeom>
            <a:avLst/>
            <a:gdLst/>
            <a:ahLst/>
            <a:cxnLst/>
            <a:rect l="l" t="t" r="r" b="b"/>
            <a:pathLst>
              <a:path w="4753610" h="3127375">
                <a:moveTo>
                  <a:pt x="0" y="3127248"/>
                </a:moveTo>
                <a:lnTo>
                  <a:pt x="4753356" y="3127248"/>
                </a:lnTo>
                <a:lnTo>
                  <a:pt x="4753356" y="0"/>
                </a:lnTo>
                <a:lnTo>
                  <a:pt x="0" y="0"/>
                </a:lnTo>
                <a:lnTo>
                  <a:pt x="0" y="312724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47116" y="1613153"/>
            <a:ext cx="3312160" cy="13068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Import matplotlib.pyplot as</a:t>
            </a:r>
            <a:r>
              <a:rPr dirty="0" sz="1400" spc="-9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plt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plt.plot(data.sepal_length,</a:t>
            </a:r>
            <a:endParaRPr sz="1400">
              <a:latin typeface="Courier New"/>
              <a:cs typeface="Courier New"/>
            </a:endParaRPr>
          </a:p>
          <a:p>
            <a:pPr marL="914400" marR="365125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data.sepal_width,  ls 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7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marker=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'o'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98814" y="4872230"/>
            <a:ext cx="233679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100</a:t>
            </a:fld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09638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70"/>
              <a:t>Basic </a:t>
            </a:r>
            <a:r>
              <a:rPr dirty="0" spc="-270"/>
              <a:t>Scatter </a:t>
            </a:r>
            <a:r>
              <a:rPr dirty="0" spc="-285"/>
              <a:t>Plots </a:t>
            </a:r>
            <a:r>
              <a:rPr dirty="0" spc="-275"/>
              <a:t>with</a:t>
            </a:r>
            <a:r>
              <a:rPr dirty="0" spc="-590"/>
              <a:t> </a:t>
            </a:r>
            <a:r>
              <a:rPr dirty="0" spc="-254"/>
              <a:t>Matplotlib</a:t>
            </a:r>
          </a:p>
          <a:p>
            <a:pPr marL="13970">
              <a:lnSpc>
                <a:spcPts val="1365"/>
              </a:lnSpc>
            </a:pP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Scatter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plots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created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from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Pandas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Series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5676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71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5676" y="1463039"/>
            <a:ext cx="4753610" cy="3127375"/>
          </a:xfrm>
          <a:custGeom>
            <a:avLst/>
            <a:gdLst/>
            <a:ahLst/>
            <a:cxnLst/>
            <a:rect l="l" t="t" r="r" b="b"/>
            <a:pathLst>
              <a:path w="4753610" h="3127375">
                <a:moveTo>
                  <a:pt x="0" y="3127248"/>
                </a:moveTo>
                <a:lnTo>
                  <a:pt x="4753356" y="3127248"/>
                </a:lnTo>
                <a:lnTo>
                  <a:pt x="4753356" y="0"/>
                </a:lnTo>
                <a:lnTo>
                  <a:pt x="0" y="0"/>
                </a:lnTo>
                <a:lnTo>
                  <a:pt x="0" y="312724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47116" y="1613153"/>
            <a:ext cx="331216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Import matplotlib.pyplot as</a:t>
            </a:r>
            <a:r>
              <a:rPr dirty="0" sz="1400" spc="-9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plt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7116" y="2253234"/>
            <a:ext cx="2952115" cy="666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plt.plot(data.sepal_length,</a:t>
            </a:r>
            <a:endParaRPr sz="1400">
              <a:latin typeface="Courier New"/>
              <a:cs typeface="Courier New"/>
            </a:endParaRPr>
          </a:p>
          <a:p>
            <a:pPr marL="914400" marR="508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data.sepal_width,  ls 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7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marker=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'o'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09638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70"/>
              <a:t>Basic </a:t>
            </a:r>
            <a:r>
              <a:rPr dirty="0" spc="-270"/>
              <a:t>Scatter </a:t>
            </a:r>
            <a:r>
              <a:rPr dirty="0" spc="-285"/>
              <a:t>Plots </a:t>
            </a:r>
            <a:r>
              <a:rPr dirty="0" spc="-275"/>
              <a:t>with</a:t>
            </a:r>
            <a:r>
              <a:rPr dirty="0" spc="-590"/>
              <a:t> </a:t>
            </a:r>
            <a:r>
              <a:rPr dirty="0" spc="-254"/>
              <a:t>Matplotlib</a:t>
            </a:r>
          </a:p>
          <a:p>
            <a:pPr marL="13970">
              <a:lnSpc>
                <a:spcPts val="1365"/>
              </a:lnSpc>
            </a:pP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Scatter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plots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created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from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Pandas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Series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69490" y="4124967"/>
            <a:ext cx="81280" cy="1454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50" spc="15">
                <a:solidFill>
                  <a:srgbClr val="252525"/>
                </a:solidFill>
                <a:latin typeface="Arial"/>
                <a:cs typeface="Arial"/>
              </a:rPr>
              <a:t>5</a:t>
            </a:r>
            <a:endParaRPr sz="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35751" y="4124967"/>
            <a:ext cx="81280" cy="1454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50" spc="15">
                <a:solidFill>
                  <a:srgbClr val="252525"/>
                </a:solidFill>
                <a:latin typeface="Arial"/>
                <a:cs typeface="Arial"/>
              </a:rPr>
              <a:t>6</a:t>
            </a:r>
            <a:endParaRPr sz="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01214" y="4124967"/>
            <a:ext cx="81280" cy="1454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50" spc="15">
                <a:solidFill>
                  <a:srgbClr val="252525"/>
                </a:solidFill>
                <a:latin typeface="Arial"/>
                <a:cs typeface="Arial"/>
              </a:rPr>
              <a:t>7</a:t>
            </a:r>
            <a:endParaRPr sz="7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67475" y="4124967"/>
            <a:ext cx="81280" cy="1454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50" spc="15">
                <a:solidFill>
                  <a:srgbClr val="252525"/>
                </a:solidFill>
                <a:latin typeface="Arial"/>
                <a:cs typeface="Arial"/>
              </a:rPr>
              <a:t>8</a:t>
            </a:r>
            <a:endParaRPr sz="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9686" y="3916219"/>
            <a:ext cx="152400" cy="1454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50" spc="-4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dirty="0" sz="750" spc="-30">
                <a:solidFill>
                  <a:srgbClr val="252525"/>
                </a:solidFill>
                <a:latin typeface="Arial"/>
                <a:cs typeface="Arial"/>
              </a:rPr>
              <a:t>.</a:t>
            </a:r>
            <a:r>
              <a:rPr dirty="0" sz="750" spc="15">
                <a:solidFill>
                  <a:srgbClr val="252525"/>
                </a:solidFill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89686" y="3485821"/>
            <a:ext cx="152400" cy="1454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50" spc="-4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dirty="0" sz="750" spc="-30">
                <a:solidFill>
                  <a:srgbClr val="252525"/>
                </a:solidFill>
                <a:latin typeface="Arial"/>
                <a:cs typeface="Arial"/>
              </a:rPr>
              <a:t>.</a:t>
            </a:r>
            <a:r>
              <a:rPr dirty="0" sz="750" spc="15">
                <a:solidFill>
                  <a:srgbClr val="252525"/>
                </a:solidFill>
                <a:latin typeface="Arial"/>
                <a:cs typeface="Arial"/>
              </a:rPr>
              <a:t>5</a:t>
            </a:r>
            <a:endParaRPr sz="7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89686" y="3055702"/>
            <a:ext cx="152400" cy="1454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50" spc="-40">
                <a:solidFill>
                  <a:srgbClr val="252525"/>
                </a:solidFill>
                <a:latin typeface="Arial"/>
                <a:cs typeface="Arial"/>
              </a:rPr>
              <a:t>3</a:t>
            </a:r>
            <a:r>
              <a:rPr dirty="0" sz="750" spc="-30">
                <a:solidFill>
                  <a:srgbClr val="252525"/>
                </a:solidFill>
                <a:latin typeface="Arial"/>
                <a:cs typeface="Arial"/>
              </a:rPr>
              <a:t>.</a:t>
            </a:r>
            <a:r>
              <a:rPr dirty="0" sz="750" spc="15">
                <a:solidFill>
                  <a:srgbClr val="252525"/>
                </a:solidFill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89686" y="2625263"/>
            <a:ext cx="152400" cy="1454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50" spc="-40">
                <a:solidFill>
                  <a:srgbClr val="252525"/>
                </a:solidFill>
                <a:latin typeface="Arial"/>
                <a:cs typeface="Arial"/>
              </a:rPr>
              <a:t>3</a:t>
            </a:r>
            <a:r>
              <a:rPr dirty="0" sz="750" spc="-30">
                <a:solidFill>
                  <a:srgbClr val="252525"/>
                </a:solidFill>
                <a:latin typeface="Arial"/>
                <a:cs typeface="Arial"/>
              </a:rPr>
              <a:t>.</a:t>
            </a:r>
            <a:r>
              <a:rPr dirty="0" sz="750" spc="15">
                <a:solidFill>
                  <a:srgbClr val="252525"/>
                </a:solidFill>
                <a:latin typeface="Arial"/>
                <a:cs typeface="Arial"/>
              </a:rPr>
              <a:t>5</a:t>
            </a:r>
            <a:endParaRPr sz="7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89686" y="2194126"/>
            <a:ext cx="152400" cy="1454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50" spc="-40">
                <a:solidFill>
                  <a:srgbClr val="252525"/>
                </a:solidFill>
                <a:latin typeface="Arial"/>
                <a:cs typeface="Arial"/>
              </a:rPr>
              <a:t>4</a:t>
            </a:r>
            <a:r>
              <a:rPr dirty="0" sz="750" spc="-30">
                <a:solidFill>
                  <a:srgbClr val="252525"/>
                </a:solidFill>
                <a:latin typeface="Arial"/>
                <a:cs typeface="Arial"/>
              </a:rPr>
              <a:t>.</a:t>
            </a:r>
            <a:r>
              <a:rPr dirty="0" sz="750" spc="15">
                <a:solidFill>
                  <a:srgbClr val="252525"/>
                </a:solidFill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89686" y="1763787"/>
            <a:ext cx="152400" cy="1454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50" spc="-40">
                <a:solidFill>
                  <a:srgbClr val="252525"/>
                </a:solidFill>
                <a:latin typeface="Arial"/>
                <a:cs typeface="Arial"/>
              </a:rPr>
              <a:t>4</a:t>
            </a:r>
            <a:r>
              <a:rPr dirty="0" sz="750" spc="-30">
                <a:solidFill>
                  <a:srgbClr val="252525"/>
                </a:solidFill>
                <a:latin typeface="Arial"/>
                <a:cs typeface="Arial"/>
              </a:rPr>
              <a:t>.</a:t>
            </a:r>
            <a:r>
              <a:rPr dirty="0" sz="750" spc="15">
                <a:solidFill>
                  <a:srgbClr val="252525"/>
                </a:solidFill>
                <a:latin typeface="Arial"/>
                <a:cs typeface="Arial"/>
              </a:rPr>
              <a:t>5</a:t>
            </a:r>
            <a:endParaRPr sz="7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78077" y="2408203"/>
            <a:ext cx="1824959" cy="1447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700904" y="2321916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35154" y="0"/>
                </a:moveTo>
                <a:lnTo>
                  <a:pt x="2683" y="21646"/>
                </a:lnTo>
                <a:lnTo>
                  <a:pt x="0" y="35154"/>
                </a:lnTo>
                <a:lnTo>
                  <a:pt x="681" y="41875"/>
                </a:lnTo>
                <a:lnTo>
                  <a:pt x="28475" y="69710"/>
                </a:lnTo>
                <a:lnTo>
                  <a:pt x="35154" y="70408"/>
                </a:lnTo>
                <a:lnTo>
                  <a:pt x="41832" y="69710"/>
                </a:lnTo>
                <a:lnTo>
                  <a:pt x="69710" y="41875"/>
                </a:lnTo>
                <a:lnTo>
                  <a:pt x="70408" y="35154"/>
                </a:lnTo>
                <a:lnTo>
                  <a:pt x="69710" y="28138"/>
                </a:lnTo>
                <a:lnTo>
                  <a:pt x="41832" y="681"/>
                </a:lnTo>
                <a:lnTo>
                  <a:pt x="35154" y="0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927409" y="2236127"/>
            <a:ext cx="70008" cy="69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70483" y="1891477"/>
            <a:ext cx="70607" cy="69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700904" y="2321916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35154" y="0"/>
                </a:moveTo>
                <a:lnTo>
                  <a:pt x="2683" y="21646"/>
                </a:lnTo>
                <a:lnTo>
                  <a:pt x="0" y="35154"/>
                </a:lnTo>
                <a:lnTo>
                  <a:pt x="681" y="41875"/>
                </a:lnTo>
                <a:lnTo>
                  <a:pt x="28475" y="69710"/>
                </a:lnTo>
                <a:lnTo>
                  <a:pt x="35154" y="70408"/>
                </a:lnTo>
                <a:lnTo>
                  <a:pt x="41832" y="69710"/>
                </a:lnTo>
                <a:lnTo>
                  <a:pt x="69710" y="41875"/>
                </a:lnTo>
                <a:lnTo>
                  <a:pt x="70408" y="35154"/>
                </a:lnTo>
                <a:lnTo>
                  <a:pt x="69710" y="28138"/>
                </a:lnTo>
                <a:lnTo>
                  <a:pt x="41832" y="681"/>
                </a:lnTo>
                <a:lnTo>
                  <a:pt x="35154" y="0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70483" y="2408203"/>
            <a:ext cx="70607" cy="69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588052" y="2149840"/>
            <a:ext cx="69908" cy="699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57830" y="2063353"/>
            <a:ext cx="69709" cy="706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191629" y="3699089"/>
            <a:ext cx="70408" cy="699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74750" y="3957422"/>
            <a:ext cx="69669" cy="699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45880" y="3096904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4" h="70485">
                <a:moveTo>
                  <a:pt x="35254" y="0"/>
                </a:moveTo>
                <a:lnTo>
                  <a:pt x="2733" y="21247"/>
                </a:lnTo>
                <a:lnTo>
                  <a:pt x="0" y="34455"/>
                </a:lnTo>
                <a:lnTo>
                  <a:pt x="697" y="41667"/>
                </a:lnTo>
                <a:lnTo>
                  <a:pt x="28266" y="69180"/>
                </a:lnTo>
                <a:lnTo>
                  <a:pt x="35254" y="69908"/>
                </a:lnTo>
                <a:lnTo>
                  <a:pt x="42059" y="69180"/>
                </a:lnTo>
                <a:lnTo>
                  <a:pt x="69347" y="41667"/>
                </a:lnTo>
                <a:lnTo>
                  <a:pt x="69908" y="34455"/>
                </a:lnTo>
                <a:lnTo>
                  <a:pt x="69347" y="27776"/>
                </a:lnTo>
                <a:lnTo>
                  <a:pt x="42059" y="670"/>
                </a:lnTo>
                <a:lnTo>
                  <a:pt x="35254" y="0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002207" y="2408203"/>
            <a:ext cx="70607" cy="699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002207" y="3440756"/>
            <a:ext cx="70607" cy="706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002207" y="3268681"/>
            <a:ext cx="70607" cy="699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115759" y="2408203"/>
            <a:ext cx="70408" cy="699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002207" y="3096904"/>
            <a:ext cx="71120" cy="70485"/>
          </a:xfrm>
          <a:custGeom>
            <a:avLst/>
            <a:gdLst/>
            <a:ahLst/>
            <a:cxnLst/>
            <a:rect l="l" t="t" r="r" b="b"/>
            <a:pathLst>
              <a:path w="71120" h="70485">
                <a:moveTo>
                  <a:pt x="35453" y="0"/>
                </a:moveTo>
                <a:lnTo>
                  <a:pt x="2721" y="21247"/>
                </a:lnTo>
                <a:lnTo>
                  <a:pt x="0" y="34455"/>
                </a:lnTo>
                <a:lnTo>
                  <a:pt x="686" y="41667"/>
                </a:lnTo>
                <a:lnTo>
                  <a:pt x="28648" y="69180"/>
                </a:lnTo>
                <a:lnTo>
                  <a:pt x="35453" y="69908"/>
                </a:lnTo>
                <a:lnTo>
                  <a:pt x="42441" y="69180"/>
                </a:lnTo>
                <a:lnTo>
                  <a:pt x="69925" y="41667"/>
                </a:lnTo>
                <a:lnTo>
                  <a:pt x="70607" y="34455"/>
                </a:lnTo>
                <a:lnTo>
                  <a:pt x="69925" y="27776"/>
                </a:lnTo>
                <a:lnTo>
                  <a:pt x="42441" y="670"/>
                </a:lnTo>
                <a:lnTo>
                  <a:pt x="35453" y="0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011384" y="1823066"/>
            <a:ext cx="0" cy="2273300"/>
          </a:xfrm>
          <a:custGeom>
            <a:avLst/>
            <a:gdLst/>
            <a:ahLst/>
            <a:cxnLst/>
            <a:rect l="l" t="t" r="r" b="b"/>
            <a:pathLst>
              <a:path w="0" h="2273300">
                <a:moveTo>
                  <a:pt x="0" y="2272695"/>
                </a:moveTo>
                <a:lnTo>
                  <a:pt x="0" y="2272695"/>
                </a:lnTo>
                <a:lnTo>
                  <a:pt x="0" y="0"/>
                </a:lnTo>
              </a:path>
            </a:pathLst>
          </a:custGeom>
          <a:ln w="11900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252380" y="1823066"/>
            <a:ext cx="0" cy="2273300"/>
          </a:xfrm>
          <a:custGeom>
            <a:avLst/>
            <a:gdLst/>
            <a:ahLst/>
            <a:cxnLst/>
            <a:rect l="l" t="t" r="r" b="b"/>
            <a:pathLst>
              <a:path w="0" h="2273300">
                <a:moveTo>
                  <a:pt x="0" y="2272695"/>
                </a:moveTo>
                <a:lnTo>
                  <a:pt x="0" y="2272695"/>
                </a:lnTo>
                <a:lnTo>
                  <a:pt x="0" y="0"/>
                </a:lnTo>
              </a:path>
            </a:pathLst>
          </a:custGeom>
          <a:ln w="11900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011384" y="4095762"/>
            <a:ext cx="2241550" cy="0"/>
          </a:xfrm>
          <a:custGeom>
            <a:avLst/>
            <a:gdLst/>
            <a:ahLst/>
            <a:cxnLst/>
            <a:rect l="l" t="t" r="r" b="b"/>
            <a:pathLst>
              <a:path w="2241550" h="0">
                <a:moveTo>
                  <a:pt x="0" y="0"/>
                </a:moveTo>
                <a:lnTo>
                  <a:pt x="0" y="0"/>
                </a:lnTo>
                <a:lnTo>
                  <a:pt x="2240996" y="0"/>
                </a:lnTo>
              </a:path>
            </a:pathLst>
          </a:custGeom>
          <a:ln w="11900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011384" y="1823066"/>
            <a:ext cx="2241550" cy="0"/>
          </a:xfrm>
          <a:custGeom>
            <a:avLst/>
            <a:gdLst/>
            <a:ahLst/>
            <a:cxnLst/>
            <a:rect l="l" t="t" r="r" b="b"/>
            <a:pathLst>
              <a:path w="2241550" h="0">
                <a:moveTo>
                  <a:pt x="0" y="0"/>
                </a:moveTo>
                <a:lnTo>
                  <a:pt x="0" y="0"/>
                </a:lnTo>
                <a:lnTo>
                  <a:pt x="2240996" y="0"/>
                </a:lnTo>
              </a:path>
            </a:pathLst>
          </a:custGeom>
          <a:ln w="11900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8798814" y="4872230"/>
            <a:ext cx="233679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100</a:t>
            </a:fld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5676" y="996696"/>
            <a:ext cx="5021580" cy="2487295"/>
          </a:xfrm>
          <a:custGeom>
            <a:avLst/>
            <a:gdLst/>
            <a:ahLst/>
            <a:cxnLst/>
            <a:rect l="l" t="t" r="r" b="b"/>
            <a:pathLst>
              <a:path w="5021580" h="2487295">
                <a:moveTo>
                  <a:pt x="0" y="2487167"/>
                </a:moveTo>
                <a:lnTo>
                  <a:pt x="5021580" y="2487167"/>
                </a:lnTo>
                <a:lnTo>
                  <a:pt x="5021580" y="0"/>
                </a:lnTo>
                <a:lnTo>
                  <a:pt x="0" y="0"/>
                </a:lnTo>
                <a:lnTo>
                  <a:pt x="0" y="2487167"/>
                </a:lnTo>
                <a:close/>
              </a:path>
            </a:pathLst>
          </a:custGeom>
          <a:solidFill>
            <a:srgbClr val="F1F1F1">
              <a:alpha val="5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5676" y="979981"/>
            <a:ext cx="5021580" cy="2355850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220345">
              <a:lnSpc>
                <a:spcPct val="100000"/>
              </a:lnSpc>
              <a:spcBef>
                <a:spcPts val="790"/>
              </a:spcBef>
            </a:pPr>
            <a:r>
              <a:rPr dirty="0" sz="1800" spc="125" b="1">
                <a:solidFill>
                  <a:srgbClr val="84ADAF"/>
                </a:solidFill>
                <a:latin typeface="Calibri"/>
                <a:cs typeface="Calibri"/>
              </a:rPr>
              <a:t>Jupyter</a:t>
            </a:r>
            <a:r>
              <a:rPr dirty="0" sz="1800" spc="25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notebooks:</a:t>
            </a:r>
            <a:endParaRPr sz="1800">
              <a:latin typeface="Calibri"/>
              <a:cs typeface="Calibri"/>
            </a:endParaRPr>
          </a:p>
          <a:p>
            <a:pPr marL="445770" indent="-225425">
              <a:lnSpc>
                <a:spcPct val="100000"/>
              </a:lnSpc>
              <a:spcBef>
                <a:spcPts val="615"/>
              </a:spcBef>
              <a:buFont typeface="Wingdings"/>
              <a:buChar char=""/>
              <a:tabLst>
                <a:tab pos="445770" algn="l"/>
                <a:tab pos="446405" algn="l"/>
              </a:tabLst>
            </a:pPr>
            <a:r>
              <a:rPr dirty="0" sz="1600" spc="50">
                <a:solidFill>
                  <a:srgbClr val="84ADAF"/>
                </a:solidFill>
                <a:latin typeface="Calibri"/>
                <a:cs typeface="Calibri"/>
              </a:rPr>
              <a:t>Interactive </a:t>
            </a:r>
            <a:r>
              <a:rPr dirty="0" sz="1600" spc="100">
                <a:solidFill>
                  <a:srgbClr val="84ADAF"/>
                </a:solidFill>
                <a:latin typeface="Calibri"/>
                <a:cs typeface="Calibri"/>
              </a:rPr>
              <a:t>Coding </a:t>
            </a:r>
            <a:r>
              <a:rPr dirty="0" sz="1600" spc="85">
                <a:solidFill>
                  <a:srgbClr val="84ADAF"/>
                </a:solidFill>
                <a:latin typeface="Calibri"/>
                <a:cs typeface="Calibri"/>
              </a:rPr>
              <a:t>and </a:t>
            </a:r>
            <a:r>
              <a:rPr dirty="0" sz="1600" spc="65">
                <a:solidFill>
                  <a:srgbClr val="84ADAF"/>
                </a:solidFill>
                <a:latin typeface="Calibri"/>
                <a:cs typeface="Calibri"/>
              </a:rPr>
              <a:t>Visualization </a:t>
            </a:r>
            <a:r>
              <a:rPr dirty="0" sz="1600" spc="60">
                <a:solidFill>
                  <a:srgbClr val="84ADAF"/>
                </a:solidFill>
                <a:latin typeface="Calibri"/>
                <a:cs typeface="Calibri"/>
              </a:rPr>
              <a:t>of</a:t>
            </a:r>
            <a:r>
              <a:rPr dirty="0" sz="1600" spc="-15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  <a:p>
            <a:pPr marL="220345">
              <a:lnSpc>
                <a:spcPct val="100000"/>
              </a:lnSpc>
              <a:spcBef>
                <a:spcPts val="1789"/>
              </a:spcBef>
            </a:pP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NumPy, </a:t>
            </a:r>
            <a:r>
              <a:rPr dirty="0" sz="1800" spc="110" b="1">
                <a:solidFill>
                  <a:srgbClr val="84ADAF"/>
                </a:solidFill>
                <a:latin typeface="Calibri"/>
                <a:cs typeface="Calibri"/>
              </a:rPr>
              <a:t>SciPy,</a:t>
            </a:r>
            <a:r>
              <a:rPr dirty="0" sz="1800" spc="-4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Pandas:</a:t>
            </a:r>
            <a:endParaRPr sz="1800">
              <a:latin typeface="Calibri"/>
              <a:cs typeface="Calibri"/>
            </a:endParaRPr>
          </a:p>
          <a:p>
            <a:pPr marL="445770" indent="-225425">
              <a:lnSpc>
                <a:spcPct val="100000"/>
              </a:lnSpc>
              <a:spcBef>
                <a:spcPts val="610"/>
              </a:spcBef>
              <a:buFont typeface="Wingdings"/>
              <a:buChar char=""/>
              <a:tabLst>
                <a:tab pos="445770" algn="l"/>
                <a:tab pos="446405" algn="l"/>
              </a:tabLst>
            </a:pPr>
            <a:r>
              <a:rPr dirty="0" sz="1600" spc="65">
                <a:solidFill>
                  <a:srgbClr val="84ADAF"/>
                </a:solidFill>
                <a:latin typeface="Calibri"/>
                <a:cs typeface="Calibri"/>
              </a:rPr>
              <a:t>Numerical</a:t>
            </a:r>
            <a:r>
              <a:rPr dirty="0" sz="16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Computation</a:t>
            </a:r>
            <a:endParaRPr sz="1600">
              <a:latin typeface="Calibri"/>
              <a:cs typeface="Calibri"/>
            </a:endParaRPr>
          </a:p>
          <a:p>
            <a:pPr marL="220345">
              <a:lnSpc>
                <a:spcPct val="100000"/>
              </a:lnSpc>
              <a:spcBef>
                <a:spcPts val="1789"/>
              </a:spcBef>
            </a:pPr>
            <a:r>
              <a:rPr dirty="0" sz="1800" spc="65" b="1">
                <a:solidFill>
                  <a:srgbClr val="84ADAF"/>
                </a:solidFill>
                <a:latin typeface="Calibri"/>
                <a:cs typeface="Calibri"/>
              </a:rPr>
              <a:t>Matplotlib,</a:t>
            </a:r>
            <a:r>
              <a:rPr dirty="0" sz="1800" spc="40" b="1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800" spc="100" b="1">
                <a:solidFill>
                  <a:srgbClr val="84ADAF"/>
                </a:solidFill>
                <a:latin typeface="Calibri"/>
                <a:cs typeface="Calibri"/>
              </a:rPr>
              <a:t>Seaborn:</a:t>
            </a:r>
            <a:endParaRPr sz="1800">
              <a:latin typeface="Calibri"/>
              <a:cs typeface="Calibri"/>
            </a:endParaRPr>
          </a:p>
          <a:p>
            <a:pPr marL="445770" indent="-225425">
              <a:lnSpc>
                <a:spcPct val="100000"/>
              </a:lnSpc>
              <a:spcBef>
                <a:spcPts val="610"/>
              </a:spcBef>
              <a:buFont typeface="Wingdings"/>
              <a:buChar char=""/>
              <a:tabLst>
                <a:tab pos="445770" algn="l"/>
                <a:tab pos="446405" algn="l"/>
              </a:tabLst>
            </a:pPr>
            <a:r>
              <a:rPr dirty="0" sz="1600" spc="55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6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65">
                <a:solidFill>
                  <a:srgbClr val="84ADAF"/>
                </a:solidFill>
                <a:latin typeface="Calibri"/>
                <a:cs typeface="Calibri"/>
              </a:rPr>
              <a:t>Visualization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5676" y="3576828"/>
            <a:ext cx="5021580" cy="745490"/>
          </a:xfrm>
          <a:prstGeom prst="rect">
            <a:avLst/>
          </a:prstGeom>
          <a:solidFill>
            <a:srgbClr val="F1F1F1">
              <a:alpha val="50195"/>
            </a:srgbClr>
          </a:solidFill>
        </p:spPr>
        <p:txBody>
          <a:bodyPr wrap="square" lIns="0" tIns="50165" rIns="0" bIns="0" rtlCol="0" vert="horz">
            <a:spAutoFit/>
          </a:bodyPr>
          <a:lstStyle/>
          <a:p>
            <a:pPr marL="220345">
              <a:lnSpc>
                <a:spcPct val="100000"/>
              </a:lnSpc>
              <a:spcBef>
                <a:spcPts val="395"/>
              </a:spcBef>
            </a:pPr>
            <a:r>
              <a:rPr dirty="0" sz="1800" spc="90" b="1">
                <a:solidFill>
                  <a:srgbClr val="84ADAF"/>
                </a:solidFill>
                <a:latin typeface="Calibri"/>
                <a:cs typeface="Calibri"/>
              </a:rPr>
              <a:t>Scikit-learn:</a:t>
            </a:r>
            <a:endParaRPr sz="1800">
              <a:latin typeface="Calibri"/>
              <a:cs typeface="Calibri"/>
            </a:endParaRPr>
          </a:p>
          <a:p>
            <a:pPr marL="445770" indent="-225425">
              <a:lnSpc>
                <a:spcPct val="100000"/>
              </a:lnSpc>
              <a:spcBef>
                <a:spcPts val="605"/>
              </a:spcBef>
              <a:buFont typeface="Wingdings"/>
              <a:buChar char=""/>
              <a:tabLst>
                <a:tab pos="445770" algn="l"/>
                <a:tab pos="446405" algn="l"/>
              </a:tabLst>
            </a:pPr>
            <a:r>
              <a:rPr dirty="0" sz="1600" spc="50">
                <a:solidFill>
                  <a:srgbClr val="84ADAF"/>
                </a:solidFill>
                <a:latin typeface="Calibri"/>
                <a:cs typeface="Calibri"/>
              </a:rPr>
              <a:t>Machine</a:t>
            </a:r>
            <a:r>
              <a:rPr dirty="0" sz="16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600" spc="75">
                <a:solidFill>
                  <a:srgbClr val="84ADAF"/>
                </a:solidFill>
                <a:latin typeface="Calibri"/>
                <a:cs typeface="Calibri"/>
              </a:rPr>
              <a:t>Learning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88696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455"/>
              <a:t>Our </a:t>
            </a:r>
            <a:r>
              <a:rPr dirty="0" spc="-350"/>
              <a:t>Toolset: </a:t>
            </a:r>
            <a:r>
              <a:rPr dirty="0" spc="-365"/>
              <a:t>Intel® </a:t>
            </a:r>
            <a:r>
              <a:rPr dirty="0" spc="-300"/>
              <a:t>Distribution </a:t>
            </a:r>
            <a:r>
              <a:rPr dirty="0" spc="-150"/>
              <a:t>for</a:t>
            </a:r>
            <a:r>
              <a:rPr dirty="0" spc="-500"/>
              <a:t> </a:t>
            </a:r>
            <a:r>
              <a:rPr dirty="0" spc="-405"/>
              <a:t>Python</a:t>
            </a:r>
          </a:p>
        </p:txBody>
      </p:sp>
      <p:sp>
        <p:nvSpPr>
          <p:cNvPr id="6" name="object 6"/>
          <p:cNvSpPr/>
          <p:nvPr/>
        </p:nvSpPr>
        <p:spPr>
          <a:xfrm>
            <a:off x="5290565" y="997458"/>
            <a:ext cx="379730" cy="2487295"/>
          </a:xfrm>
          <a:custGeom>
            <a:avLst/>
            <a:gdLst/>
            <a:ahLst/>
            <a:cxnLst/>
            <a:rect l="l" t="t" r="r" b="b"/>
            <a:pathLst>
              <a:path w="379729" h="2487295">
                <a:moveTo>
                  <a:pt x="0" y="0"/>
                </a:moveTo>
                <a:lnTo>
                  <a:pt x="73848" y="0"/>
                </a:lnTo>
                <a:lnTo>
                  <a:pt x="134159" y="0"/>
                </a:lnTo>
                <a:lnTo>
                  <a:pt x="174825" y="0"/>
                </a:lnTo>
                <a:lnTo>
                  <a:pt x="189737" y="0"/>
                </a:lnTo>
                <a:lnTo>
                  <a:pt x="189737" y="1249806"/>
                </a:lnTo>
                <a:lnTo>
                  <a:pt x="204650" y="1249806"/>
                </a:lnTo>
                <a:lnTo>
                  <a:pt x="245316" y="1249806"/>
                </a:lnTo>
                <a:lnTo>
                  <a:pt x="305627" y="1249806"/>
                </a:lnTo>
                <a:lnTo>
                  <a:pt x="379475" y="1249806"/>
                </a:lnTo>
                <a:lnTo>
                  <a:pt x="305627" y="1249806"/>
                </a:lnTo>
                <a:lnTo>
                  <a:pt x="245316" y="1249806"/>
                </a:lnTo>
                <a:lnTo>
                  <a:pt x="204650" y="1249806"/>
                </a:lnTo>
                <a:lnTo>
                  <a:pt x="189737" y="1249806"/>
                </a:lnTo>
                <a:lnTo>
                  <a:pt x="189737" y="2487167"/>
                </a:lnTo>
                <a:lnTo>
                  <a:pt x="174825" y="2487167"/>
                </a:lnTo>
                <a:lnTo>
                  <a:pt x="134159" y="2487167"/>
                </a:lnTo>
                <a:lnTo>
                  <a:pt x="73848" y="2487167"/>
                </a:lnTo>
                <a:lnTo>
                  <a:pt x="0" y="2487167"/>
                </a:lnTo>
              </a:path>
            </a:pathLst>
          </a:custGeom>
          <a:ln w="25907">
            <a:solidFill>
              <a:srgbClr val="D0692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784850" y="1930654"/>
            <a:ext cx="8178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685" b="1">
                <a:solidFill>
                  <a:srgbClr val="D0692F"/>
                </a:solidFill>
                <a:latin typeface="Arial Narrow"/>
                <a:cs typeface="Arial Narrow"/>
              </a:rPr>
              <a:t>Week</a:t>
            </a:r>
            <a:r>
              <a:rPr dirty="0" sz="3600" spc="-620" b="1">
                <a:solidFill>
                  <a:srgbClr val="D0692F"/>
                </a:solidFill>
                <a:latin typeface="Arial Narrow"/>
                <a:cs typeface="Arial Narrow"/>
              </a:rPr>
              <a:t> </a:t>
            </a:r>
            <a:r>
              <a:rPr dirty="0" sz="3600" spc="-805" b="1">
                <a:solidFill>
                  <a:srgbClr val="D0692F"/>
                </a:solidFill>
                <a:latin typeface="Arial Narrow"/>
                <a:cs typeface="Arial Narrow"/>
              </a:rPr>
              <a:t>1</a:t>
            </a:r>
            <a:endParaRPr sz="3600">
              <a:latin typeface="Arial Narrow"/>
              <a:cs typeface="Arial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59773" y="4872230"/>
            <a:ext cx="172720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</a:t>
            </a:fld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1463039"/>
            <a:ext cx="4753610" cy="3129280"/>
          </a:xfrm>
          <a:custGeom>
            <a:avLst/>
            <a:gdLst/>
            <a:ahLst/>
            <a:cxnLst/>
            <a:rect l="l" t="t" r="r" b="b"/>
            <a:pathLst>
              <a:path w="4753610" h="3129279">
                <a:moveTo>
                  <a:pt x="0" y="3128772"/>
                </a:moveTo>
                <a:lnTo>
                  <a:pt x="4753356" y="3128772"/>
                </a:lnTo>
                <a:lnTo>
                  <a:pt x="4753356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30554"/>
            <a:ext cx="2964815" cy="2429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plt.plot(data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sepal_length,</a:t>
            </a:r>
            <a:endParaRPr sz="1400">
              <a:latin typeface="Courier New"/>
              <a:cs typeface="Courier New"/>
            </a:endParaRPr>
          </a:p>
          <a:p>
            <a:pPr marL="927100" marR="508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data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sepal_width,  ls 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7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marker=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'o’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  label=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'sepal'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plt.plot(data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petal_length,</a:t>
            </a:r>
            <a:endParaRPr sz="1400">
              <a:latin typeface="Courier New"/>
              <a:cs typeface="Courier New"/>
            </a:endParaRPr>
          </a:p>
          <a:p>
            <a:pPr marL="927100" marR="508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data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petal_width,  ls 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7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marker=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'o’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  label=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'petal'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98814" y="4872230"/>
            <a:ext cx="233679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100</a:t>
            </a:fld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09638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70"/>
              <a:t>Basic </a:t>
            </a:r>
            <a:r>
              <a:rPr dirty="0" spc="-270"/>
              <a:t>Scatter </a:t>
            </a:r>
            <a:r>
              <a:rPr dirty="0" spc="-285"/>
              <a:t>Plots </a:t>
            </a:r>
            <a:r>
              <a:rPr dirty="0" spc="-275"/>
              <a:t>with</a:t>
            </a:r>
            <a:r>
              <a:rPr dirty="0" spc="-590"/>
              <a:t> </a:t>
            </a:r>
            <a:r>
              <a:rPr dirty="0" spc="-254"/>
              <a:t>Matplotlib</a:t>
            </a:r>
          </a:p>
          <a:p>
            <a:pPr marL="13970">
              <a:lnSpc>
                <a:spcPts val="1365"/>
              </a:lnSpc>
            </a:pP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Multiple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layers</a:t>
            </a:r>
            <a:r>
              <a:rPr dirty="0" sz="1200" spc="-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of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also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added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1463039"/>
            <a:ext cx="4753610" cy="3129280"/>
          </a:xfrm>
          <a:custGeom>
            <a:avLst/>
            <a:gdLst/>
            <a:ahLst/>
            <a:cxnLst/>
            <a:rect l="l" t="t" r="r" b="b"/>
            <a:pathLst>
              <a:path w="4753610" h="3129279">
                <a:moveTo>
                  <a:pt x="0" y="3128772"/>
                </a:moveTo>
                <a:lnTo>
                  <a:pt x="4753356" y="3128772"/>
                </a:lnTo>
                <a:lnTo>
                  <a:pt x="4753356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30554"/>
            <a:ext cx="2964815" cy="24295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plt.plot(data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sepal_length,</a:t>
            </a:r>
            <a:endParaRPr sz="1400">
              <a:latin typeface="Courier New"/>
              <a:cs typeface="Courier New"/>
            </a:endParaRPr>
          </a:p>
          <a:p>
            <a:pPr marL="927100" marR="508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data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sepal_width,  ls 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7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marker=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'o’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  label=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'sepal'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plt.plot(data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petal_length,</a:t>
            </a:r>
            <a:endParaRPr sz="1400">
              <a:latin typeface="Courier New"/>
              <a:cs typeface="Courier New"/>
            </a:endParaRPr>
          </a:p>
          <a:p>
            <a:pPr marL="927100" marR="508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data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petal_width,  ls 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7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marker=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'o’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  label=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'petal'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09638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70"/>
              <a:t>Basic </a:t>
            </a:r>
            <a:r>
              <a:rPr dirty="0" spc="-270"/>
              <a:t>Scatter </a:t>
            </a:r>
            <a:r>
              <a:rPr dirty="0" spc="-285"/>
              <a:t>Plots </a:t>
            </a:r>
            <a:r>
              <a:rPr dirty="0" spc="-275"/>
              <a:t>with</a:t>
            </a:r>
            <a:r>
              <a:rPr dirty="0" spc="-590"/>
              <a:t> </a:t>
            </a:r>
            <a:r>
              <a:rPr dirty="0" spc="-254"/>
              <a:t>Matplotlib</a:t>
            </a:r>
          </a:p>
          <a:p>
            <a:pPr marL="13970">
              <a:lnSpc>
                <a:spcPts val="1365"/>
              </a:lnSpc>
            </a:pP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Multiple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layers</a:t>
            </a:r>
            <a:r>
              <a:rPr dirty="0" sz="1200" spc="-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of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data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also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added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67250" y="4190810"/>
            <a:ext cx="2005330" cy="1511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52780" algn="l"/>
                <a:tab pos="1292860" algn="l"/>
                <a:tab pos="1934210" algn="l"/>
              </a:tabLst>
            </a:pPr>
            <a:r>
              <a:rPr dirty="0" sz="800" spc="5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dirty="0" sz="800" spc="5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dirty="0" sz="800" spc="5">
                <a:solidFill>
                  <a:srgbClr val="252525"/>
                </a:solidFill>
                <a:latin typeface="Arial"/>
                <a:cs typeface="Arial"/>
              </a:rPr>
              <a:t>4</a:t>
            </a:r>
            <a:r>
              <a:rPr dirty="0" sz="800" spc="5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dirty="0" sz="800" spc="5">
                <a:solidFill>
                  <a:srgbClr val="252525"/>
                </a:solidFill>
                <a:latin typeface="Arial"/>
                <a:cs typeface="Arial"/>
              </a:rPr>
              <a:t>6</a:t>
            </a:r>
            <a:r>
              <a:rPr dirty="0" sz="800" spc="5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dirty="0" sz="800" spc="5">
                <a:solidFill>
                  <a:srgbClr val="252525"/>
                </a:solidFill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34039" y="4022056"/>
            <a:ext cx="83820" cy="1511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00" spc="5">
                <a:solidFill>
                  <a:srgbClr val="252525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34039" y="3515545"/>
            <a:ext cx="83820" cy="1511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00" spc="5">
                <a:solidFill>
                  <a:srgbClr val="252525"/>
                </a:solidFill>
                <a:latin typeface="Arial"/>
                <a:cs typeface="Arial"/>
              </a:rPr>
              <a:t>1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34039" y="3009023"/>
            <a:ext cx="83820" cy="1511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00" spc="5">
                <a:solidFill>
                  <a:srgbClr val="252525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34039" y="2502481"/>
            <a:ext cx="83820" cy="1511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00" spc="5">
                <a:solidFill>
                  <a:srgbClr val="252525"/>
                </a:solidFill>
                <a:latin typeface="Arial"/>
                <a:cs typeface="Arial"/>
              </a:rPr>
              <a:t>3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34039" y="1996043"/>
            <a:ext cx="83820" cy="15113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800" spc="5">
                <a:solidFill>
                  <a:srgbClr val="252525"/>
                </a:solidFill>
                <a:latin typeface="Arial"/>
                <a:cs typeface="Arial"/>
              </a:rPr>
              <a:t>4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92532" y="1836804"/>
            <a:ext cx="1641903" cy="17951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51789" y="3760758"/>
            <a:ext cx="361346" cy="326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739066" y="1860403"/>
            <a:ext cx="73094" cy="73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739066" y="2007949"/>
            <a:ext cx="73094" cy="730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877911" y="1764545"/>
            <a:ext cx="2430780" cy="2395220"/>
          </a:xfrm>
          <a:prstGeom prst="rect">
            <a:avLst/>
          </a:prstGeom>
          <a:ln w="12442">
            <a:solidFill>
              <a:srgbClr val="252525"/>
            </a:solidFill>
          </a:ln>
        </p:spPr>
        <p:txBody>
          <a:bodyPr wrap="square" lIns="0" tIns="40640" rIns="0" bIns="0" rtlCol="0" vert="horz">
            <a:spAutoFit/>
          </a:bodyPr>
          <a:lstStyle/>
          <a:p>
            <a:pPr algn="r" marL="2085975" marR="118745">
              <a:lnSpc>
                <a:spcPct val="121600"/>
              </a:lnSpc>
              <a:spcBef>
                <a:spcPts val="320"/>
              </a:spcBef>
            </a:pPr>
            <a:r>
              <a:rPr dirty="0" sz="800" spc="-50">
                <a:solidFill>
                  <a:srgbClr val="252525"/>
                </a:solidFill>
                <a:latin typeface="Arial"/>
                <a:cs typeface="Arial"/>
              </a:rPr>
              <a:t>s</a:t>
            </a:r>
            <a:r>
              <a:rPr dirty="0" sz="800" spc="-6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dirty="0" sz="800" spc="-55">
                <a:solidFill>
                  <a:srgbClr val="252525"/>
                </a:solidFill>
                <a:latin typeface="Arial"/>
                <a:cs typeface="Arial"/>
              </a:rPr>
              <a:t>p</a:t>
            </a:r>
            <a:r>
              <a:rPr dirty="0" sz="800" spc="-65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dirty="0" sz="800" spc="0">
                <a:solidFill>
                  <a:srgbClr val="252525"/>
                </a:solidFill>
                <a:latin typeface="Arial"/>
                <a:cs typeface="Arial"/>
              </a:rPr>
              <a:t>l  </a:t>
            </a:r>
            <a:r>
              <a:rPr dirty="0" sz="800" spc="-55">
                <a:solidFill>
                  <a:srgbClr val="252525"/>
                </a:solidFill>
                <a:latin typeface="Arial"/>
                <a:cs typeface="Arial"/>
              </a:rPr>
              <a:t>p</a:t>
            </a:r>
            <a:r>
              <a:rPr dirty="0" sz="800" spc="-60">
                <a:solidFill>
                  <a:srgbClr val="252525"/>
                </a:solidFill>
                <a:latin typeface="Arial"/>
                <a:cs typeface="Arial"/>
              </a:rPr>
              <a:t>e</a:t>
            </a:r>
            <a:r>
              <a:rPr dirty="0" sz="800" spc="-30">
                <a:solidFill>
                  <a:srgbClr val="252525"/>
                </a:solidFill>
                <a:latin typeface="Arial"/>
                <a:cs typeface="Arial"/>
              </a:rPr>
              <a:t>t</a:t>
            </a:r>
            <a:r>
              <a:rPr dirty="0" sz="800" spc="-6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dirty="0" sz="800">
                <a:solidFill>
                  <a:srgbClr val="252525"/>
                </a:solidFill>
                <a:latin typeface="Arial"/>
                <a:cs typeface="Arial"/>
              </a:rPr>
              <a:t>l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98814" y="4872230"/>
            <a:ext cx="233679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100</a:t>
            </a:fld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98814" y="4872230"/>
            <a:ext cx="233679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100</a:t>
            </a:fld>
            <a:endParaRPr sz="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plt.hist(data.sepal_length,</a:t>
            </a:r>
            <a:r>
              <a:rPr dirty="0" sz="1400" spc="-6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bins=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25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316604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15"/>
              <a:t>Histograms </a:t>
            </a:r>
            <a:r>
              <a:rPr dirty="0" spc="-275"/>
              <a:t>with</a:t>
            </a:r>
            <a:r>
              <a:rPr dirty="0" spc="-415"/>
              <a:t> </a:t>
            </a:r>
            <a:r>
              <a:rPr dirty="0" spc="-254"/>
              <a:t>Matplotlib</a:t>
            </a:r>
          </a:p>
          <a:p>
            <a:pPr marL="13970">
              <a:lnSpc>
                <a:spcPts val="1365"/>
              </a:lnSpc>
            </a:pP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Histograms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created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from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Pandas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Series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plt.hist(data.sepal_length,</a:t>
            </a:r>
            <a:r>
              <a:rPr dirty="0" sz="1400" spc="-6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bins=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25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316604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15"/>
              <a:t>Histograms </a:t>
            </a:r>
            <a:r>
              <a:rPr dirty="0" spc="-275"/>
              <a:t>with</a:t>
            </a:r>
            <a:r>
              <a:rPr dirty="0" spc="-415"/>
              <a:t> </a:t>
            </a:r>
            <a:r>
              <a:rPr dirty="0" spc="-254"/>
              <a:t>Matplotlib</a:t>
            </a:r>
          </a:p>
          <a:p>
            <a:pPr marL="13970">
              <a:lnSpc>
                <a:spcPts val="1365"/>
              </a:lnSpc>
            </a:pP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Histograms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created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from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Pandas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Series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65557" y="4093195"/>
            <a:ext cx="79375" cy="1422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750" spc="0">
                <a:solidFill>
                  <a:srgbClr val="252525"/>
                </a:solidFill>
                <a:latin typeface="Arial"/>
                <a:cs typeface="Arial"/>
              </a:rPr>
              <a:t>5</a:t>
            </a:r>
            <a:endParaRPr sz="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21028" y="4093195"/>
            <a:ext cx="79375" cy="1422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750" spc="0">
                <a:solidFill>
                  <a:srgbClr val="252525"/>
                </a:solidFill>
                <a:latin typeface="Arial"/>
                <a:cs typeface="Arial"/>
              </a:rPr>
              <a:t>6</a:t>
            </a:r>
            <a:endParaRPr sz="7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77566" y="4093195"/>
            <a:ext cx="79375" cy="1422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750" spc="0">
                <a:solidFill>
                  <a:srgbClr val="252525"/>
                </a:solidFill>
                <a:latin typeface="Arial"/>
                <a:cs typeface="Arial"/>
              </a:rPr>
              <a:t>7</a:t>
            </a:r>
            <a:endParaRPr sz="7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33813" y="4093195"/>
            <a:ext cx="79375" cy="1422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750" spc="0">
                <a:solidFill>
                  <a:srgbClr val="252525"/>
                </a:solidFill>
                <a:latin typeface="Arial"/>
                <a:cs typeface="Arial"/>
              </a:rPr>
              <a:t>8</a:t>
            </a:r>
            <a:endParaRPr sz="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80911" y="3990363"/>
            <a:ext cx="79375" cy="1422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750" spc="0">
                <a:solidFill>
                  <a:srgbClr val="252525"/>
                </a:solidFill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80911" y="3725695"/>
            <a:ext cx="79375" cy="1422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750" spc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80911" y="3460785"/>
            <a:ext cx="79375" cy="1422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750" spc="0">
                <a:solidFill>
                  <a:srgbClr val="252525"/>
                </a:solidFill>
                <a:latin typeface="Arial"/>
                <a:cs typeface="Arial"/>
              </a:rPr>
              <a:t>4</a:t>
            </a:r>
            <a:endParaRPr sz="7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80911" y="3195875"/>
            <a:ext cx="79375" cy="1422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750" spc="0">
                <a:solidFill>
                  <a:srgbClr val="252525"/>
                </a:solidFill>
                <a:latin typeface="Arial"/>
                <a:cs typeface="Arial"/>
              </a:rPr>
              <a:t>6</a:t>
            </a:r>
            <a:endParaRPr sz="7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80911" y="2931227"/>
            <a:ext cx="79375" cy="1422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750" spc="0">
                <a:solidFill>
                  <a:srgbClr val="252525"/>
                </a:solidFill>
                <a:latin typeface="Arial"/>
                <a:cs typeface="Arial"/>
              </a:rPr>
              <a:t>8</a:t>
            </a:r>
            <a:endParaRPr sz="7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26761" y="2666288"/>
            <a:ext cx="125730" cy="1422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750" spc="-6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dirty="0" sz="750" spc="0">
                <a:solidFill>
                  <a:srgbClr val="252525"/>
                </a:solidFill>
                <a:latin typeface="Arial"/>
                <a:cs typeface="Arial"/>
              </a:rPr>
              <a:t>0</a:t>
            </a:r>
            <a:endParaRPr sz="7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26761" y="2400670"/>
            <a:ext cx="125730" cy="1422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750" spc="-6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dirty="0" sz="750" spc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26761" y="2136022"/>
            <a:ext cx="125730" cy="1422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750" spc="-6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dirty="0" sz="750" spc="0">
                <a:solidFill>
                  <a:srgbClr val="252525"/>
                </a:solidFill>
                <a:latin typeface="Arial"/>
                <a:cs typeface="Arial"/>
              </a:rPr>
              <a:t>4</a:t>
            </a:r>
            <a:endParaRPr sz="7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26761" y="1871082"/>
            <a:ext cx="125730" cy="14224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750" spc="-6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dirty="0" sz="750" spc="0">
                <a:solidFill>
                  <a:srgbClr val="252525"/>
                </a:solidFill>
                <a:latin typeface="Arial"/>
                <a:cs typeface="Arial"/>
              </a:rPr>
              <a:t>6</a:t>
            </a:r>
            <a:endParaRPr sz="7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55368" y="3535369"/>
            <a:ext cx="0" cy="530225"/>
          </a:xfrm>
          <a:custGeom>
            <a:avLst/>
            <a:gdLst/>
            <a:ahLst/>
            <a:cxnLst/>
            <a:rect l="l" t="t" r="r" b="b"/>
            <a:pathLst>
              <a:path w="0" h="530225">
                <a:moveTo>
                  <a:pt x="0" y="0"/>
                </a:moveTo>
                <a:lnTo>
                  <a:pt x="0" y="529820"/>
                </a:lnTo>
              </a:path>
            </a:pathLst>
          </a:custGeom>
          <a:ln w="80145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235519" y="3932982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207"/>
                </a:lnTo>
              </a:path>
            </a:pathLst>
          </a:custGeom>
          <a:ln w="80154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315669" y="3270701"/>
            <a:ext cx="0" cy="795020"/>
          </a:xfrm>
          <a:custGeom>
            <a:avLst/>
            <a:gdLst/>
            <a:ahLst/>
            <a:cxnLst/>
            <a:rect l="l" t="t" r="r" b="b"/>
            <a:pathLst>
              <a:path w="0" h="795020">
                <a:moveTo>
                  <a:pt x="0" y="0"/>
                </a:moveTo>
                <a:lnTo>
                  <a:pt x="0" y="794487"/>
                </a:lnTo>
              </a:path>
            </a:pathLst>
          </a:custGeom>
          <a:ln w="80145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95819" y="3402638"/>
            <a:ext cx="0" cy="662940"/>
          </a:xfrm>
          <a:custGeom>
            <a:avLst/>
            <a:gdLst/>
            <a:ahLst/>
            <a:cxnLst/>
            <a:rect l="l" t="t" r="r" b="b"/>
            <a:pathLst>
              <a:path w="0" h="662939">
                <a:moveTo>
                  <a:pt x="0" y="0"/>
                </a:moveTo>
                <a:lnTo>
                  <a:pt x="0" y="662551"/>
                </a:lnTo>
              </a:path>
            </a:pathLst>
          </a:custGeom>
          <a:ln w="80154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75732" y="1945909"/>
            <a:ext cx="0" cy="2119630"/>
          </a:xfrm>
          <a:custGeom>
            <a:avLst/>
            <a:gdLst/>
            <a:ahLst/>
            <a:cxnLst/>
            <a:rect l="l" t="t" r="r" b="b"/>
            <a:pathLst>
              <a:path w="0" h="2119629">
                <a:moveTo>
                  <a:pt x="0" y="0"/>
                </a:moveTo>
                <a:lnTo>
                  <a:pt x="0" y="2119280"/>
                </a:lnTo>
              </a:path>
            </a:pathLst>
          </a:custGeom>
          <a:ln w="79670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555640" y="2873050"/>
            <a:ext cx="0" cy="1192530"/>
          </a:xfrm>
          <a:custGeom>
            <a:avLst/>
            <a:gdLst/>
            <a:ahLst/>
            <a:cxnLst/>
            <a:rect l="l" t="t" r="r" b="b"/>
            <a:pathLst>
              <a:path w="0" h="1192529">
                <a:moveTo>
                  <a:pt x="0" y="0"/>
                </a:moveTo>
                <a:lnTo>
                  <a:pt x="0" y="1192138"/>
                </a:lnTo>
              </a:path>
            </a:pathLst>
          </a:custGeom>
          <a:ln w="80145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635784" y="3402638"/>
            <a:ext cx="0" cy="662940"/>
          </a:xfrm>
          <a:custGeom>
            <a:avLst/>
            <a:gdLst/>
            <a:ahLst/>
            <a:cxnLst/>
            <a:rect l="l" t="t" r="r" b="b"/>
            <a:pathLst>
              <a:path w="0" h="662939">
                <a:moveTo>
                  <a:pt x="0" y="0"/>
                </a:moveTo>
                <a:lnTo>
                  <a:pt x="0" y="662551"/>
                </a:lnTo>
              </a:path>
            </a:pathLst>
          </a:custGeom>
          <a:ln w="80145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15949" y="3270701"/>
            <a:ext cx="0" cy="795020"/>
          </a:xfrm>
          <a:custGeom>
            <a:avLst/>
            <a:gdLst/>
            <a:ahLst/>
            <a:cxnLst/>
            <a:rect l="l" t="t" r="r" b="b"/>
            <a:pathLst>
              <a:path w="0" h="795020">
                <a:moveTo>
                  <a:pt x="0" y="0"/>
                </a:moveTo>
                <a:lnTo>
                  <a:pt x="0" y="794487"/>
                </a:lnTo>
              </a:path>
            </a:pathLst>
          </a:custGeom>
          <a:ln w="80184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796230" y="3137990"/>
            <a:ext cx="0" cy="927735"/>
          </a:xfrm>
          <a:custGeom>
            <a:avLst/>
            <a:gdLst/>
            <a:ahLst/>
            <a:cxnLst/>
            <a:rect l="l" t="t" r="r" b="b"/>
            <a:pathLst>
              <a:path w="0" h="927735">
                <a:moveTo>
                  <a:pt x="0" y="0"/>
                </a:moveTo>
                <a:lnTo>
                  <a:pt x="0" y="927199"/>
                </a:lnTo>
              </a:path>
            </a:pathLst>
          </a:custGeom>
          <a:ln w="80378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76512" y="2210557"/>
            <a:ext cx="0" cy="1854835"/>
          </a:xfrm>
          <a:custGeom>
            <a:avLst/>
            <a:gdLst/>
            <a:ahLst/>
            <a:cxnLst/>
            <a:rect l="l" t="t" r="r" b="b"/>
            <a:pathLst>
              <a:path w="0" h="1854835">
                <a:moveTo>
                  <a:pt x="0" y="0"/>
                </a:moveTo>
                <a:lnTo>
                  <a:pt x="0" y="1854632"/>
                </a:lnTo>
              </a:path>
            </a:pathLst>
          </a:custGeom>
          <a:ln w="80184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956307" y="3137990"/>
            <a:ext cx="0" cy="927735"/>
          </a:xfrm>
          <a:custGeom>
            <a:avLst/>
            <a:gdLst/>
            <a:ahLst/>
            <a:cxnLst/>
            <a:rect l="l" t="t" r="r" b="b"/>
            <a:pathLst>
              <a:path w="0" h="927735">
                <a:moveTo>
                  <a:pt x="0" y="0"/>
                </a:moveTo>
                <a:lnTo>
                  <a:pt x="0" y="927199"/>
                </a:lnTo>
              </a:path>
            </a:pathLst>
          </a:custGeom>
          <a:ln w="79408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036055" y="2873050"/>
            <a:ext cx="0" cy="1192530"/>
          </a:xfrm>
          <a:custGeom>
            <a:avLst/>
            <a:gdLst/>
            <a:ahLst/>
            <a:cxnLst/>
            <a:rect l="l" t="t" r="r" b="b"/>
            <a:pathLst>
              <a:path w="0" h="1192529">
                <a:moveTo>
                  <a:pt x="0" y="0"/>
                </a:moveTo>
                <a:lnTo>
                  <a:pt x="0" y="1192138"/>
                </a:lnTo>
              </a:path>
            </a:pathLst>
          </a:custGeom>
          <a:ln w="80087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116191" y="3270701"/>
            <a:ext cx="0" cy="795020"/>
          </a:xfrm>
          <a:custGeom>
            <a:avLst/>
            <a:gdLst/>
            <a:ahLst/>
            <a:cxnLst/>
            <a:rect l="l" t="t" r="r" b="b"/>
            <a:pathLst>
              <a:path w="0" h="795020">
                <a:moveTo>
                  <a:pt x="0" y="0"/>
                </a:moveTo>
                <a:lnTo>
                  <a:pt x="0" y="794487"/>
                </a:lnTo>
              </a:path>
            </a:pathLst>
          </a:custGeom>
          <a:ln w="80184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196472" y="2343560"/>
            <a:ext cx="0" cy="1722120"/>
          </a:xfrm>
          <a:custGeom>
            <a:avLst/>
            <a:gdLst/>
            <a:ahLst/>
            <a:cxnLst/>
            <a:rect l="l" t="t" r="r" b="b"/>
            <a:pathLst>
              <a:path w="0" h="1722120">
                <a:moveTo>
                  <a:pt x="0" y="0"/>
                </a:moveTo>
                <a:lnTo>
                  <a:pt x="0" y="1721629"/>
                </a:lnTo>
              </a:path>
            </a:pathLst>
          </a:custGeom>
          <a:ln w="80378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236661" y="3137990"/>
            <a:ext cx="80645" cy="927735"/>
          </a:xfrm>
          <a:custGeom>
            <a:avLst/>
            <a:gdLst/>
            <a:ahLst/>
            <a:cxnLst/>
            <a:rect l="l" t="t" r="r" b="b"/>
            <a:pathLst>
              <a:path w="80645" h="927735">
                <a:moveTo>
                  <a:pt x="0" y="927199"/>
                </a:moveTo>
                <a:lnTo>
                  <a:pt x="80184" y="927199"/>
                </a:lnTo>
                <a:lnTo>
                  <a:pt x="80184" y="0"/>
                </a:lnTo>
                <a:lnTo>
                  <a:pt x="0" y="0"/>
                </a:lnTo>
                <a:lnTo>
                  <a:pt x="0" y="927199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316845" y="3137990"/>
            <a:ext cx="80645" cy="927735"/>
          </a:xfrm>
          <a:custGeom>
            <a:avLst/>
            <a:gdLst/>
            <a:ahLst/>
            <a:cxnLst/>
            <a:rect l="l" t="t" r="r" b="b"/>
            <a:pathLst>
              <a:path w="80645" h="927735">
                <a:moveTo>
                  <a:pt x="0" y="927199"/>
                </a:moveTo>
                <a:lnTo>
                  <a:pt x="80184" y="927199"/>
                </a:lnTo>
                <a:lnTo>
                  <a:pt x="80184" y="0"/>
                </a:lnTo>
                <a:lnTo>
                  <a:pt x="0" y="0"/>
                </a:lnTo>
                <a:lnTo>
                  <a:pt x="0" y="927199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436733" y="3005083"/>
            <a:ext cx="0" cy="1060450"/>
          </a:xfrm>
          <a:custGeom>
            <a:avLst/>
            <a:gdLst/>
            <a:ahLst/>
            <a:cxnLst/>
            <a:rect l="l" t="t" r="r" b="b"/>
            <a:pathLst>
              <a:path w="0" h="1060450">
                <a:moveTo>
                  <a:pt x="0" y="0"/>
                </a:moveTo>
                <a:lnTo>
                  <a:pt x="0" y="1060105"/>
                </a:lnTo>
              </a:path>
            </a:pathLst>
          </a:custGeom>
          <a:ln w="79408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516481" y="3667586"/>
            <a:ext cx="0" cy="398145"/>
          </a:xfrm>
          <a:custGeom>
            <a:avLst/>
            <a:gdLst/>
            <a:ahLst/>
            <a:cxnLst/>
            <a:rect l="l" t="t" r="r" b="b"/>
            <a:pathLst>
              <a:path w="0" h="398145">
                <a:moveTo>
                  <a:pt x="0" y="0"/>
                </a:moveTo>
                <a:lnTo>
                  <a:pt x="0" y="397602"/>
                </a:lnTo>
              </a:path>
            </a:pathLst>
          </a:custGeom>
          <a:ln w="80087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596762" y="3402638"/>
            <a:ext cx="0" cy="662940"/>
          </a:xfrm>
          <a:custGeom>
            <a:avLst/>
            <a:gdLst/>
            <a:ahLst/>
            <a:cxnLst/>
            <a:rect l="l" t="t" r="r" b="b"/>
            <a:pathLst>
              <a:path w="0" h="662939">
                <a:moveTo>
                  <a:pt x="0" y="0"/>
                </a:moveTo>
                <a:lnTo>
                  <a:pt x="0" y="662551"/>
                </a:lnTo>
              </a:path>
            </a:pathLst>
          </a:custGeom>
          <a:ln w="80474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677043" y="3932982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207"/>
                </a:lnTo>
              </a:path>
            </a:pathLst>
          </a:custGeom>
          <a:ln w="80087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757179" y="3535369"/>
            <a:ext cx="0" cy="530225"/>
          </a:xfrm>
          <a:custGeom>
            <a:avLst/>
            <a:gdLst/>
            <a:ahLst/>
            <a:cxnLst/>
            <a:rect l="l" t="t" r="r" b="b"/>
            <a:pathLst>
              <a:path w="0" h="530225">
                <a:moveTo>
                  <a:pt x="0" y="0"/>
                </a:moveTo>
                <a:lnTo>
                  <a:pt x="0" y="529820"/>
                </a:lnTo>
              </a:path>
            </a:pathLst>
          </a:custGeom>
          <a:ln w="80184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797271" y="3932982"/>
            <a:ext cx="80645" cy="132715"/>
          </a:xfrm>
          <a:custGeom>
            <a:avLst/>
            <a:gdLst/>
            <a:ahLst/>
            <a:cxnLst/>
            <a:rect l="l" t="t" r="r" b="b"/>
            <a:pathLst>
              <a:path w="80645" h="132714">
                <a:moveTo>
                  <a:pt x="0" y="132207"/>
                </a:moveTo>
                <a:lnTo>
                  <a:pt x="80087" y="132207"/>
                </a:lnTo>
                <a:lnTo>
                  <a:pt x="80087" y="0"/>
                </a:lnTo>
                <a:lnTo>
                  <a:pt x="0" y="0"/>
                </a:lnTo>
                <a:lnTo>
                  <a:pt x="0" y="132207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877358" y="3932982"/>
            <a:ext cx="80645" cy="132715"/>
          </a:xfrm>
          <a:custGeom>
            <a:avLst/>
            <a:gdLst/>
            <a:ahLst/>
            <a:cxnLst/>
            <a:rect l="l" t="t" r="r" b="b"/>
            <a:pathLst>
              <a:path w="80645" h="132714">
                <a:moveTo>
                  <a:pt x="0" y="132207"/>
                </a:moveTo>
                <a:lnTo>
                  <a:pt x="80474" y="132207"/>
                </a:lnTo>
                <a:lnTo>
                  <a:pt x="80474" y="0"/>
                </a:lnTo>
                <a:lnTo>
                  <a:pt x="0" y="0"/>
                </a:lnTo>
                <a:lnTo>
                  <a:pt x="0" y="132207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997537" y="3535369"/>
            <a:ext cx="0" cy="530225"/>
          </a:xfrm>
          <a:custGeom>
            <a:avLst/>
            <a:gdLst/>
            <a:ahLst/>
            <a:cxnLst/>
            <a:rect l="l" t="t" r="r" b="b"/>
            <a:pathLst>
              <a:path w="0" h="530225">
                <a:moveTo>
                  <a:pt x="0" y="0"/>
                </a:moveTo>
                <a:lnTo>
                  <a:pt x="0" y="529820"/>
                </a:lnTo>
              </a:path>
            </a:pathLst>
          </a:custGeom>
          <a:ln w="79408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077285" y="3932982"/>
            <a:ext cx="0" cy="132715"/>
          </a:xfrm>
          <a:custGeom>
            <a:avLst/>
            <a:gdLst/>
            <a:ahLst/>
            <a:cxnLst/>
            <a:rect l="l" t="t" r="r" b="b"/>
            <a:pathLst>
              <a:path w="0" h="132714">
                <a:moveTo>
                  <a:pt x="0" y="0"/>
                </a:moveTo>
                <a:lnTo>
                  <a:pt x="0" y="132207"/>
                </a:lnTo>
              </a:path>
            </a:pathLst>
          </a:custGeom>
          <a:ln w="80087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015410" y="1839972"/>
            <a:ext cx="0" cy="2225675"/>
          </a:xfrm>
          <a:custGeom>
            <a:avLst/>
            <a:gdLst/>
            <a:ahLst/>
            <a:cxnLst/>
            <a:rect l="l" t="t" r="r" b="b"/>
            <a:pathLst>
              <a:path w="0" h="2225675">
                <a:moveTo>
                  <a:pt x="0" y="2225217"/>
                </a:moveTo>
                <a:lnTo>
                  <a:pt x="0" y="2225217"/>
                </a:lnTo>
                <a:lnTo>
                  <a:pt x="0" y="0"/>
                </a:lnTo>
              </a:path>
            </a:pathLst>
          </a:custGeom>
          <a:ln w="11553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217292" y="1839972"/>
            <a:ext cx="0" cy="2225675"/>
          </a:xfrm>
          <a:custGeom>
            <a:avLst/>
            <a:gdLst/>
            <a:ahLst/>
            <a:cxnLst/>
            <a:rect l="l" t="t" r="r" b="b"/>
            <a:pathLst>
              <a:path w="0" h="2225675">
                <a:moveTo>
                  <a:pt x="0" y="2225217"/>
                </a:moveTo>
                <a:lnTo>
                  <a:pt x="0" y="2225217"/>
                </a:lnTo>
                <a:lnTo>
                  <a:pt x="0" y="0"/>
                </a:lnTo>
              </a:path>
            </a:pathLst>
          </a:custGeom>
          <a:ln w="11553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015410" y="4065189"/>
            <a:ext cx="2202180" cy="0"/>
          </a:xfrm>
          <a:custGeom>
            <a:avLst/>
            <a:gdLst/>
            <a:ahLst/>
            <a:cxnLst/>
            <a:rect l="l" t="t" r="r" b="b"/>
            <a:pathLst>
              <a:path w="2202179" h="0">
                <a:moveTo>
                  <a:pt x="0" y="0"/>
                </a:moveTo>
                <a:lnTo>
                  <a:pt x="0" y="0"/>
                </a:lnTo>
                <a:lnTo>
                  <a:pt x="2201882" y="0"/>
                </a:lnTo>
              </a:path>
            </a:pathLst>
          </a:custGeom>
          <a:ln w="1155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015410" y="1839972"/>
            <a:ext cx="2202180" cy="0"/>
          </a:xfrm>
          <a:custGeom>
            <a:avLst/>
            <a:gdLst/>
            <a:ahLst/>
            <a:cxnLst/>
            <a:rect l="l" t="t" r="r" b="b"/>
            <a:pathLst>
              <a:path w="2202179" h="0">
                <a:moveTo>
                  <a:pt x="0" y="0"/>
                </a:moveTo>
                <a:lnTo>
                  <a:pt x="0" y="0"/>
                </a:lnTo>
                <a:lnTo>
                  <a:pt x="2201882" y="0"/>
                </a:lnTo>
              </a:path>
            </a:pathLst>
          </a:custGeom>
          <a:ln w="11559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8798814" y="4872230"/>
            <a:ext cx="233679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100</a:t>
            </a:fld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1463039"/>
            <a:ext cx="4753610" cy="3129280"/>
          </a:xfrm>
          <a:custGeom>
            <a:avLst/>
            <a:gdLst/>
            <a:ahLst/>
            <a:cxnLst/>
            <a:rect l="l" t="t" r="r" b="b"/>
            <a:pathLst>
              <a:path w="4753610" h="3129279">
                <a:moveTo>
                  <a:pt x="0" y="3128772"/>
                </a:moveTo>
                <a:lnTo>
                  <a:pt x="4753356" y="3128772"/>
                </a:lnTo>
                <a:lnTo>
                  <a:pt x="4753356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30554"/>
            <a:ext cx="4286250" cy="26428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  <a:p>
            <a:pPr marL="12700" marR="1706880">
              <a:lnSpc>
                <a:spcPct val="200000"/>
              </a:lnSpc>
              <a:spcBef>
                <a:spcPts val="204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fig, ax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7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plt.subplots()  ax.barh(np.arange(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10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),</a:t>
            </a:r>
            <a:endParaRPr sz="1400">
              <a:latin typeface="Courier New"/>
              <a:cs typeface="Courier New"/>
            </a:endParaRPr>
          </a:p>
          <a:p>
            <a:pPr marL="87376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data.sepal_width.iloc[: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10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Set position of ticks and tick labels 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ax.set_yticks(np.arange(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0.4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10.4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1.0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))  ax.set_yticklabels(np.arange(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11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))  ax.set(xlabel=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'xlabel'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5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ylabel=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'ylabel’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75819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title=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'Title'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98814" y="4872230"/>
            <a:ext cx="233679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100</a:t>
            </a:fld>
            <a:endParaRPr sz="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68935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55"/>
              <a:t>Customizing </a:t>
            </a:r>
            <a:r>
              <a:rPr dirty="0" spc="-260"/>
              <a:t>Matplotlib</a:t>
            </a:r>
            <a:r>
              <a:rPr dirty="0" spc="-305"/>
              <a:t> </a:t>
            </a:r>
            <a:r>
              <a:rPr dirty="0" spc="-285"/>
              <a:t>Plots</a:t>
            </a:r>
          </a:p>
          <a:p>
            <a:pPr marL="13970">
              <a:lnSpc>
                <a:spcPts val="1365"/>
              </a:lnSpc>
            </a:pP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Every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feature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of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Matplotlib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plots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customized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097280"/>
            <a:ext cx="4754880" cy="365760"/>
          </a:xfrm>
          <a:custGeom>
            <a:avLst/>
            <a:gdLst/>
            <a:ahLst/>
            <a:cxnLst/>
            <a:rect l="l" t="t" r="r" b="b"/>
            <a:pathLst>
              <a:path w="4754880" h="365759">
                <a:moveTo>
                  <a:pt x="0" y="365760"/>
                </a:moveTo>
                <a:lnTo>
                  <a:pt x="4754880" y="365760"/>
                </a:lnTo>
                <a:lnTo>
                  <a:pt x="4754880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344B5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1463039"/>
            <a:ext cx="4753610" cy="3129280"/>
          </a:xfrm>
          <a:custGeom>
            <a:avLst/>
            <a:gdLst/>
            <a:ahLst/>
            <a:cxnLst/>
            <a:rect l="l" t="t" r="r" b="b"/>
            <a:pathLst>
              <a:path w="4753610" h="3129279">
                <a:moveTo>
                  <a:pt x="0" y="3128772"/>
                </a:moveTo>
                <a:lnTo>
                  <a:pt x="4753356" y="3128772"/>
                </a:lnTo>
                <a:lnTo>
                  <a:pt x="4753356" y="0"/>
                </a:lnTo>
                <a:lnTo>
                  <a:pt x="0" y="0"/>
                </a:lnTo>
                <a:lnTo>
                  <a:pt x="0" y="3128772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5940" y="1130554"/>
            <a:ext cx="4286250" cy="26428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  <a:p>
            <a:pPr marL="12700" marR="1706880">
              <a:lnSpc>
                <a:spcPct val="200000"/>
              </a:lnSpc>
              <a:spcBef>
                <a:spcPts val="204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fig, ax </a:t>
            </a:r>
            <a:r>
              <a:rPr dirty="0" sz="1400">
                <a:solidFill>
                  <a:srgbClr val="344B5E"/>
                </a:solidFill>
                <a:latin typeface="Courier New"/>
                <a:cs typeface="Courier New"/>
              </a:rPr>
              <a:t>=</a:t>
            </a:r>
            <a:r>
              <a:rPr dirty="0" sz="1400" spc="-7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plt.subplots()  ax.barh(np.arange(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10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),</a:t>
            </a:r>
            <a:endParaRPr sz="1400">
              <a:latin typeface="Courier New"/>
              <a:cs typeface="Courier New"/>
            </a:endParaRPr>
          </a:p>
          <a:p>
            <a:pPr marL="87376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data.sepal_width.iloc[: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10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1400" i="1">
                <a:solidFill>
                  <a:srgbClr val="84ADAF"/>
                </a:solidFill>
                <a:latin typeface="Courier New"/>
                <a:cs typeface="Courier New"/>
              </a:rPr>
              <a:t># </a:t>
            </a:r>
            <a:r>
              <a:rPr dirty="0" sz="1400" spc="-5" i="1">
                <a:solidFill>
                  <a:srgbClr val="84ADAF"/>
                </a:solidFill>
                <a:latin typeface="Courier New"/>
                <a:cs typeface="Courier New"/>
              </a:rPr>
              <a:t>Set position of ticks and tick labels 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ax.set_yticks(np.arange(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0.4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10.4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1.0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))  ax.set_yticklabels(np.arange(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11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))  ax.set(xlabel=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'xlabel'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5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ylabel=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'ylabel’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758190">
              <a:lnSpc>
                <a:spcPct val="100000"/>
              </a:lnSpc>
              <a:spcBef>
                <a:spcPts val="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title=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'Title'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68935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455"/>
              <a:t>Customizing </a:t>
            </a:r>
            <a:r>
              <a:rPr dirty="0" spc="-260"/>
              <a:t>Matplotlib</a:t>
            </a:r>
            <a:r>
              <a:rPr dirty="0" spc="-305"/>
              <a:t> </a:t>
            </a:r>
            <a:r>
              <a:rPr dirty="0" spc="-285"/>
              <a:t>Plots</a:t>
            </a:r>
          </a:p>
          <a:p>
            <a:pPr marL="13970">
              <a:lnSpc>
                <a:spcPts val="1365"/>
              </a:lnSpc>
            </a:pP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Every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40">
                <a:solidFill>
                  <a:srgbClr val="84ADAF"/>
                </a:solidFill>
                <a:latin typeface="Calibri"/>
                <a:cs typeface="Calibri"/>
              </a:rPr>
              <a:t>feature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of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Matplotlib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plots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customized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42595" y="4080774"/>
            <a:ext cx="49530" cy="77470"/>
          </a:xfrm>
          <a:custGeom>
            <a:avLst/>
            <a:gdLst/>
            <a:ahLst/>
            <a:cxnLst/>
            <a:rect l="l" t="t" r="r" b="b"/>
            <a:pathLst>
              <a:path w="49529" h="77470">
                <a:moveTo>
                  <a:pt x="28631" y="0"/>
                </a:moveTo>
                <a:lnTo>
                  <a:pt x="19091" y="0"/>
                </a:lnTo>
                <a:lnTo>
                  <a:pt x="14321" y="1589"/>
                </a:lnTo>
                <a:lnTo>
                  <a:pt x="0" y="29425"/>
                </a:lnTo>
                <a:lnTo>
                  <a:pt x="0" y="38170"/>
                </a:lnTo>
                <a:lnTo>
                  <a:pt x="11936" y="74750"/>
                </a:lnTo>
                <a:lnTo>
                  <a:pt x="17501" y="77135"/>
                </a:lnTo>
                <a:lnTo>
                  <a:pt x="30221" y="77135"/>
                </a:lnTo>
                <a:lnTo>
                  <a:pt x="34991" y="75545"/>
                </a:lnTo>
                <a:lnTo>
                  <a:pt x="38171" y="72365"/>
                </a:lnTo>
                <a:lnTo>
                  <a:pt x="42147" y="69980"/>
                </a:lnTo>
                <a:lnTo>
                  <a:pt x="42544" y="69185"/>
                </a:lnTo>
                <a:lnTo>
                  <a:pt x="20681" y="69185"/>
                </a:lnTo>
                <a:lnTo>
                  <a:pt x="16706" y="67595"/>
                </a:lnTo>
                <a:lnTo>
                  <a:pt x="9550" y="38170"/>
                </a:lnTo>
                <a:lnTo>
                  <a:pt x="9806" y="31015"/>
                </a:lnTo>
                <a:lnTo>
                  <a:pt x="19886" y="7154"/>
                </a:lnTo>
                <a:lnTo>
                  <a:pt x="41153" y="7154"/>
                </a:lnTo>
                <a:lnTo>
                  <a:pt x="40557" y="6359"/>
                </a:lnTo>
                <a:lnTo>
                  <a:pt x="38171" y="3974"/>
                </a:lnTo>
                <a:lnTo>
                  <a:pt x="34991" y="2384"/>
                </a:lnTo>
                <a:lnTo>
                  <a:pt x="32606" y="794"/>
                </a:lnTo>
                <a:lnTo>
                  <a:pt x="28631" y="0"/>
                </a:lnTo>
                <a:close/>
              </a:path>
              <a:path w="49529" h="77470">
                <a:moveTo>
                  <a:pt x="41153" y="7154"/>
                </a:moveTo>
                <a:lnTo>
                  <a:pt x="28631" y="7154"/>
                </a:lnTo>
                <a:lnTo>
                  <a:pt x="32606" y="9539"/>
                </a:lnTo>
                <a:lnTo>
                  <a:pt x="35786" y="13514"/>
                </a:lnTo>
                <a:lnTo>
                  <a:pt x="38171" y="17489"/>
                </a:lnTo>
                <a:lnTo>
                  <a:pt x="39762" y="26245"/>
                </a:lnTo>
                <a:lnTo>
                  <a:pt x="39762" y="50890"/>
                </a:lnTo>
                <a:lnTo>
                  <a:pt x="38171" y="58840"/>
                </a:lnTo>
                <a:lnTo>
                  <a:pt x="35786" y="62815"/>
                </a:lnTo>
                <a:lnTo>
                  <a:pt x="32606" y="67595"/>
                </a:lnTo>
                <a:lnTo>
                  <a:pt x="28631" y="69185"/>
                </a:lnTo>
                <a:lnTo>
                  <a:pt x="42544" y="69185"/>
                </a:lnTo>
                <a:lnTo>
                  <a:pt x="44532" y="65210"/>
                </a:lnTo>
                <a:lnTo>
                  <a:pt x="46927" y="59635"/>
                </a:lnTo>
                <a:lnTo>
                  <a:pt x="48517" y="54070"/>
                </a:lnTo>
                <a:lnTo>
                  <a:pt x="49312" y="46915"/>
                </a:lnTo>
                <a:lnTo>
                  <a:pt x="49312" y="31015"/>
                </a:lnTo>
                <a:lnTo>
                  <a:pt x="48517" y="24655"/>
                </a:lnTo>
                <a:lnTo>
                  <a:pt x="47722" y="20669"/>
                </a:lnTo>
                <a:lnTo>
                  <a:pt x="46132" y="15899"/>
                </a:lnTo>
                <a:lnTo>
                  <a:pt x="42942" y="9539"/>
                </a:lnTo>
                <a:lnTo>
                  <a:pt x="41153" y="715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600037" y="4080774"/>
            <a:ext cx="27940" cy="75565"/>
          </a:xfrm>
          <a:custGeom>
            <a:avLst/>
            <a:gdLst/>
            <a:ahLst/>
            <a:cxnLst/>
            <a:rect l="l" t="t" r="r" b="b"/>
            <a:pathLst>
              <a:path w="27940" h="75564">
                <a:moveTo>
                  <a:pt x="27878" y="16694"/>
                </a:moveTo>
                <a:lnTo>
                  <a:pt x="18338" y="16694"/>
                </a:lnTo>
                <a:lnTo>
                  <a:pt x="18338" y="75545"/>
                </a:lnTo>
                <a:lnTo>
                  <a:pt x="27878" y="75545"/>
                </a:lnTo>
                <a:lnTo>
                  <a:pt x="27878" y="16694"/>
                </a:lnTo>
                <a:close/>
              </a:path>
              <a:path w="27940" h="75564">
                <a:moveTo>
                  <a:pt x="27878" y="0"/>
                </a:moveTo>
                <a:lnTo>
                  <a:pt x="21518" y="0"/>
                </a:lnTo>
                <a:lnTo>
                  <a:pt x="19928" y="3179"/>
                </a:lnTo>
                <a:lnTo>
                  <a:pt x="17490" y="6359"/>
                </a:lnTo>
                <a:lnTo>
                  <a:pt x="13568" y="9539"/>
                </a:lnTo>
                <a:lnTo>
                  <a:pt x="9540" y="13514"/>
                </a:lnTo>
                <a:lnTo>
                  <a:pt x="4770" y="15899"/>
                </a:lnTo>
                <a:lnTo>
                  <a:pt x="0" y="19079"/>
                </a:lnTo>
                <a:lnTo>
                  <a:pt x="0" y="27835"/>
                </a:lnTo>
                <a:lnTo>
                  <a:pt x="3180" y="27040"/>
                </a:lnTo>
                <a:lnTo>
                  <a:pt x="6360" y="25450"/>
                </a:lnTo>
                <a:lnTo>
                  <a:pt x="9540" y="23054"/>
                </a:lnTo>
                <a:lnTo>
                  <a:pt x="13568" y="20669"/>
                </a:lnTo>
                <a:lnTo>
                  <a:pt x="16748" y="18284"/>
                </a:lnTo>
                <a:lnTo>
                  <a:pt x="18338" y="16694"/>
                </a:lnTo>
                <a:lnTo>
                  <a:pt x="27878" y="16694"/>
                </a:lnTo>
                <a:lnTo>
                  <a:pt x="2787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141610" y="4080774"/>
            <a:ext cx="50165" cy="75565"/>
          </a:xfrm>
          <a:custGeom>
            <a:avLst/>
            <a:gdLst/>
            <a:ahLst/>
            <a:cxnLst/>
            <a:rect l="l" t="t" r="r" b="b"/>
            <a:pathLst>
              <a:path w="50165" h="75564">
                <a:moveTo>
                  <a:pt x="45687" y="7154"/>
                </a:moveTo>
                <a:lnTo>
                  <a:pt x="31059" y="7154"/>
                </a:lnTo>
                <a:lnTo>
                  <a:pt x="34239" y="8744"/>
                </a:lnTo>
                <a:lnTo>
                  <a:pt x="36571" y="11129"/>
                </a:lnTo>
                <a:lnTo>
                  <a:pt x="39751" y="13514"/>
                </a:lnTo>
                <a:lnTo>
                  <a:pt x="40599" y="16694"/>
                </a:lnTo>
                <a:lnTo>
                  <a:pt x="40599" y="23860"/>
                </a:lnTo>
                <a:lnTo>
                  <a:pt x="39751" y="27835"/>
                </a:lnTo>
                <a:lnTo>
                  <a:pt x="33391" y="35785"/>
                </a:lnTo>
                <a:lnTo>
                  <a:pt x="27878" y="41350"/>
                </a:lnTo>
                <a:lnTo>
                  <a:pt x="19928" y="47710"/>
                </a:lnTo>
                <a:lnTo>
                  <a:pt x="14310" y="52480"/>
                </a:lnTo>
                <a:lnTo>
                  <a:pt x="10388" y="55660"/>
                </a:lnTo>
                <a:lnTo>
                  <a:pt x="7950" y="58840"/>
                </a:lnTo>
                <a:lnTo>
                  <a:pt x="4770" y="62815"/>
                </a:lnTo>
                <a:lnTo>
                  <a:pt x="1590" y="69185"/>
                </a:lnTo>
                <a:lnTo>
                  <a:pt x="848" y="71570"/>
                </a:lnTo>
                <a:lnTo>
                  <a:pt x="0" y="73160"/>
                </a:lnTo>
                <a:lnTo>
                  <a:pt x="848" y="75545"/>
                </a:lnTo>
                <a:lnTo>
                  <a:pt x="50139" y="75545"/>
                </a:lnTo>
                <a:lnTo>
                  <a:pt x="50139" y="66800"/>
                </a:lnTo>
                <a:lnTo>
                  <a:pt x="13568" y="66800"/>
                </a:lnTo>
                <a:lnTo>
                  <a:pt x="14310" y="65210"/>
                </a:lnTo>
                <a:lnTo>
                  <a:pt x="22260" y="57250"/>
                </a:lnTo>
                <a:lnTo>
                  <a:pt x="27878" y="52480"/>
                </a:lnTo>
                <a:lnTo>
                  <a:pt x="34981" y="46915"/>
                </a:lnTo>
                <a:lnTo>
                  <a:pt x="39751" y="42145"/>
                </a:lnTo>
                <a:lnTo>
                  <a:pt x="42189" y="38965"/>
                </a:lnTo>
                <a:lnTo>
                  <a:pt x="45369" y="35785"/>
                </a:lnTo>
                <a:lnTo>
                  <a:pt x="48549" y="29425"/>
                </a:lnTo>
                <a:lnTo>
                  <a:pt x="50139" y="27040"/>
                </a:lnTo>
                <a:lnTo>
                  <a:pt x="50139" y="15104"/>
                </a:lnTo>
                <a:lnTo>
                  <a:pt x="48549" y="9539"/>
                </a:lnTo>
                <a:lnTo>
                  <a:pt x="45687" y="7154"/>
                </a:lnTo>
                <a:close/>
              </a:path>
              <a:path w="50165" h="75564">
                <a:moveTo>
                  <a:pt x="34239" y="0"/>
                </a:moveTo>
                <a:lnTo>
                  <a:pt x="19928" y="0"/>
                </a:lnTo>
                <a:lnTo>
                  <a:pt x="13568" y="1589"/>
                </a:lnTo>
                <a:lnTo>
                  <a:pt x="9540" y="5564"/>
                </a:lnTo>
                <a:lnTo>
                  <a:pt x="5618" y="8744"/>
                </a:lnTo>
                <a:lnTo>
                  <a:pt x="3180" y="14309"/>
                </a:lnTo>
                <a:lnTo>
                  <a:pt x="2438" y="21464"/>
                </a:lnTo>
                <a:lnTo>
                  <a:pt x="11978" y="22259"/>
                </a:lnTo>
                <a:lnTo>
                  <a:pt x="11978" y="17489"/>
                </a:lnTo>
                <a:lnTo>
                  <a:pt x="13568" y="14309"/>
                </a:lnTo>
                <a:lnTo>
                  <a:pt x="15900" y="11129"/>
                </a:lnTo>
                <a:lnTo>
                  <a:pt x="18338" y="8744"/>
                </a:lnTo>
                <a:lnTo>
                  <a:pt x="22260" y="7154"/>
                </a:lnTo>
                <a:lnTo>
                  <a:pt x="45687" y="7154"/>
                </a:lnTo>
                <a:lnTo>
                  <a:pt x="43779" y="5564"/>
                </a:lnTo>
                <a:lnTo>
                  <a:pt x="39751" y="1589"/>
                </a:lnTo>
                <a:lnTo>
                  <a:pt x="3423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93466" y="4080774"/>
            <a:ext cx="50165" cy="77470"/>
          </a:xfrm>
          <a:custGeom>
            <a:avLst/>
            <a:gdLst/>
            <a:ahLst/>
            <a:cxnLst/>
            <a:rect l="l" t="t" r="r" b="b"/>
            <a:pathLst>
              <a:path w="50165" h="77470">
                <a:moveTo>
                  <a:pt x="9540" y="54865"/>
                </a:moveTo>
                <a:lnTo>
                  <a:pt x="0" y="55660"/>
                </a:lnTo>
                <a:lnTo>
                  <a:pt x="848" y="62020"/>
                </a:lnTo>
                <a:lnTo>
                  <a:pt x="3180" y="67595"/>
                </a:lnTo>
                <a:lnTo>
                  <a:pt x="7950" y="70775"/>
                </a:lnTo>
                <a:lnTo>
                  <a:pt x="11978" y="74750"/>
                </a:lnTo>
                <a:lnTo>
                  <a:pt x="17490" y="77135"/>
                </a:lnTo>
                <a:lnTo>
                  <a:pt x="31801" y="77135"/>
                </a:lnTo>
                <a:lnTo>
                  <a:pt x="37419" y="74750"/>
                </a:lnTo>
                <a:lnTo>
                  <a:pt x="42984" y="69185"/>
                </a:lnTo>
                <a:lnTo>
                  <a:pt x="20670" y="69185"/>
                </a:lnTo>
                <a:lnTo>
                  <a:pt x="17490" y="68390"/>
                </a:lnTo>
                <a:lnTo>
                  <a:pt x="15158" y="66005"/>
                </a:lnTo>
                <a:lnTo>
                  <a:pt x="11978" y="63610"/>
                </a:lnTo>
                <a:lnTo>
                  <a:pt x="10388" y="59635"/>
                </a:lnTo>
                <a:lnTo>
                  <a:pt x="9540" y="54865"/>
                </a:lnTo>
                <a:close/>
              </a:path>
              <a:path w="50165" h="77470">
                <a:moveTo>
                  <a:pt x="44389" y="38965"/>
                </a:moveTo>
                <a:lnTo>
                  <a:pt x="29469" y="38965"/>
                </a:lnTo>
                <a:lnTo>
                  <a:pt x="32649" y="40555"/>
                </a:lnTo>
                <a:lnTo>
                  <a:pt x="35829" y="42940"/>
                </a:lnTo>
                <a:lnTo>
                  <a:pt x="38161" y="46120"/>
                </a:lnTo>
                <a:lnTo>
                  <a:pt x="39751" y="49300"/>
                </a:lnTo>
                <a:lnTo>
                  <a:pt x="39751" y="58045"/>
                </a:lnTo>
                <a:lnTo>
                  <a:pt x="38161" y="62020"/>
                </a:lnTo>
                <a:lnTo>
                  <a:pt x="34981" y="65210"/>
                </a:lnTo>
                <a:lnTo>
                  <a:pt x="32649" y="67595"/>
                </a:lnTo>
                <a:lnTo>
                  <a:pt x="28621" y="69185"/>
                </a:lnTo>
                <a:lnTo>
                  <a:pt x="42984" y="69185"/>
                </a:lnTo>
                <a:lnTo>
                  <a:pt x="46959" y="65210"/>
                </a:lnTo>
                <a:lnTo>
                  <a:pt x="50139" y="59635"/>
                </a:lnTo>
                <a:lnTo>
                  <a:pt x="50139" y="48505"/>
                </a:lnTo>
                <a:lnTo>
                  <a:pt x="48549" y="44530"/>
                </a:lnTo>
                <a:lnTo>
                  <a:pt x="46217" y="41350"/>
                </a:lnTo>
                <a:lnTo>
                  <a:pt x="44389" y="38965"/>
                </a:lnTo>
                <a:close/>
              </a:path>
              <a:path w="50165" h="77470">
                <a:moveTo>
                  <a:pt x="41765" y="7154"/>
                </a:moveTo>
                <a:lnTo>
                  <a:pt x="27878" y="7154"/>
                </a:lnTo>
                <a:lnTo>
                  <a:pt x="31059" y="8744"/>
                </a:lnTo>
                <a:lnTo>
                  <a:pt x="32649" y="10334"/>
                </a:lnTo>
                <a:lnTo>
                  <a:pt x="34981" y="12719"/>
                </a:lnTo>
                <a:lnTo>
                  <a:pt x="36571" y="15899"/>
                </a:lnTo>
                <a:lnTo>
                  <a:pt x="36571" y="23860"/>
                </a:lnTo>
                <a:lnTo>
                  <a:pt x="34981" y="27040"/>
                </a:lnTo>
                <a:lnTo>
                  <a:pt x="31801" y="28630"/>
                </a:lnTo>
                <a:lnTo>
                  <a:pt x="28621" y="31015"/>
                </a:lnTo>
                <a:lnTo>
                  <a:pt x="24698" y="31810"/>
                </a:lnTo>
                <a:lnTo>
                  <a:pt x="19928" y="31810"/>
                </a:lnTo>
                <a:lnTo>
                  <a:pt x="18338" y="39760"/>
                </a:lnTo>
                <a:lnTo>
                  <a:pt x="21518" y="38965"/>
                </a:lnTo>
                <a:lnTo>
                  <a:pt x="44389" y="38965"/>
                </a:lnTo>
                <a:lnTo>
                  <a:pt x="43779" y="38170"/>
                </a:lnTo>
                <a:lnTo>
                  <a:pt x="39751" y="35785"/>
                </a:lnTo>
                <a:lnTo>
                  <a:pt x="35829" y="34990"/>
                </a:lnTo>
                <a:lnTo>
                  <a:pt x="39009" y="33400"/>
                </a:lnTo>
                <a:lnTo>
                  <a:pt x="41341" y="31015"/>
                </a:lnTo>
                <a:lnTo>
                  <a:pt x="43779" y="28630"/>
                </a:lnTo>
                <a:lnTo>
                  <a:pt x="45369" y="25450"/>
                </a:lnTo>
                <a:lnTo>
                  <a:pt x="46217" y="23054"/>
                </a:lnTo>
                <a:lnTo>
                  <a:pt x="46217" y="15899"/>
                </a:lnTo>
                <a:lnTo>
                  <a:pt x="45369" y="12719"/>
                </a:lnTo>
                <a:lnTo>
                  <a:pt x="43037" y="9539"/>
                </a:lnTo>
                <a:lnTo>
                  <a:pt x="41765" y="7154"/>
                </a:lnTo>
                <a:close/>
              </a:path>
              <a:path w="50165" h="77470">
                <a:moveTo>
                  <a:pt x="27878" y="0"/>
                </a:moveTo>
                <a:lnTo>
                  <a:pt x="17490" y="0"/>
                </a:lnTo>
                <a:lnTo>
                  <a:pt x="12720" y="1589"/>
                </a:lnTo>
                <a:lnTo>
                  <a:pt x="8798" y="4769"/>
                </a:lnTo>
                <a:lnTo>
                  <a:pt x="4770" y="7949"/>
                </a:lnTo>
                <a:lnTo>
                  <a:pt x="2438" y="13514"/>
                </a:lnTo>
                <a:lnTo>
                  <a:pt x="848" y="19079"/>
                </a:lnTo>
                <a:lnTo>
                  <a:pt x="10388" y="20669"/>
                </a:lnTo>
                <a:lnTo>
                  <a:pt x="11130" y="16694"/>
                </a:lnTo>
                <a:lnTo>
                  <a:pt x="12720" y="12719"/>
                </a:lnTo>
                <a:lnTo>
                  <a:pt x="15158" y="11129"/>
                </a:lnTo>
                <a:lnTo>
                  <a:pt x="17490" y="8744"/>
                </a:lnTo>
                <a:lnTo>
                  <a:pt x="20670" y="7154"/>
                </a:lnTo>
                <a:lnTo>
                  <a:pt x="41765" y="7154"/>
                </a:lnTo>
                <a:lnTo>
                  <a:pt x="41341" y="6359"/>
                </a:lnTo>
                <a:lnTo>
                  <a:pt x="39009" y="3974"/>
                </a:lnTo>
                <a:lnTo>
                  <a:pt x="34981" y="2384"/>
                </a:lnTo>
                <a:lnTo>
                  <a:pt x="31801" y="794"/>
                </a:lnTo>
                <a:lnTo>
                  <a:pt x="2787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40657" y="4080774"/>
            <a:ext cx="52705" cy="75565"/>
          </a:xfrm>
          <a:custGeom>
            <a:avLst/>
            <a:gdLst/>
            <a:ahLst/>
            <a:cxnLst/>
            <a:rect l="l" t="t" r="r" b="b"/>
            <a:pathLst>
              <a:path w="52704" h="75564">
                <a:moveTo>
                  <a:pt x="42083" y="57250"/>
                </a:moveTo>
                <a:lnTo>
                  <a:pt x="33391" y="57250"/>
                </a:lnTo>
                <a:lnTo>
                  <a:pt x="33391" y="75545"/>
                </a:lnTo>
                <a:lnTo>
                  <a:pt x="42083" y="75545"/>
                </a:lnTo>
                <a:lnTo>
                  <a:pt x="42083" y="57250"/>
                </a:lnTo>
                <a:close/>
              </a:path>
              <a:path w="52704" h="75564">
                <a:moveTo>
                  <a:pt x="42083" y="0"/>
                </a:moveTo>
                <a:lnTo>
                  <a:pt x="34981" y="0"/>
                </a:lnTo>
                <a:lnTo>
                  <a:pt x="0" y="49300"/>
                </a:lnTo>
                <a:lnTo>
                  <a:pt x="0" y="57250"/>
                </a:lnTo>
                <a:lnTo>
                  <a:pt x="52471" y="57250"/>
                </a:lnTo>
                <a:lnTo>
                  <a:pt x="52471" y="49300"/>
                </a:lnTo>
                <a:lnTo>
                  <a:pt x="9540" y="49300"/>
                </a:lnTo>
                <a:lnTo>
                  <a:pt x="33391" y="15104"/>
                </a:lnTo>
                <a:lnTo>
                  <a:pt x="42083" y="15104"/>
                </a:lnTo>
                <a:lnTo>
                  <a:pt x="42083" y="0"/>
                </a:lnTo>
                <a:close/>
              </a:path>
              <a:path w="52704" h="75564">
                <a:moveTo>
                  <a:pt x="42083" y="15104"/>
                </a:moveTo>
                <a:lnTo>
                  <a:pt x="33391" y="15104"/>
                </a:lnTo>
                <a:lnTo>
                  <a:pt x="33391" y="49300"/>
                </a:lnTo>
                <a:lnTo>
                  <a:pt x="42083" y="49300"/>
                </a:lnTo>
                <a:lnTo>
                  <a:pt x="42083" y="1510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43026" y="4220725"/>
            <a:ext cx="302216" cy="84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45580" y="3713390"/>
            <a:ext cx="29209" cy="76835"/>
          </a:xfrm>
          <a:custGeom>
            <a:avLst/>
            <a:gdLst/>
            <a:ahLst/>
            <a:cxnLst/>
            <a:rect l="l" t="t" r="r" b="b"/>
            <a:pathLst>
              <a:path w="29210" h="76835">
                <a:moveTo>
                  <a:pt x="28631" y="16694"/>
                </a:moveTo>
                <a:lnTo>
                  <a:pt x="19080" y="16694"/>
                </a:lnTo>
                <a:lnTo>
                  <a:pt x="19080" y="76340"/>
                </a:lnTo>
                <a:lnTo>
                  <a:pt x="28631" y="76340"/>
                </a:lnTo>
                <a:lnTo>
                  <a:pt x="28631" y="16694"/>
                </a:lnTo>
                <a:close/>
              </a:path>
              <a:path w="29210" h="76835">
                <a:moveTo>
                  <a:pt x="28631" y="0"/>
                </a:moveTo>
                <a:lnTo>
                  <a:pt x="22271" y="0"/>
                </a:lnTo>
                <a:lnTo>
                  <a:pt x="20681" y="3179"/>
                </a:lnTo>
                <a:lnTo>
                  <a:pt x="18285" y="7154"/>
                </a:lnTo>
                <a:lnTo>
                  <a:pt x="10335" y="13514"/>
                </a:lnTo>
                <a:lnTo>
                  <a:pt x="5565" y="16694"/>
                </a:lnTo>
                <a:lnTo>
                  <a:pt x="0" y="19079"/>
                </a:lnTo>
                <a:lnTo>
                  <a:pt x="0" y="27835"/>
                </a:lnTo>
                <a:lnTo>
                  <a:pt x="3180" y="27040"/>
                </a:lnTo>
                <a:lnTo>
                  <a:pt x="6360" y="25450"/>
                </a:lnTo>
                <a:lnTo>
                  <a:pt x="10335" y="23054"/>
                </a:lnTo>
                <a:lnTo>
                  <a:pt x="13515" y="21464"/>
                </a:lnTo>
                <a:lnTo>
                  <a:pt x="16695" y="19079"/>
                </a:lnTo>
                <a:lnTo>
                  <a:pt x="19080" y="16694"/>
                </a:lnTo>
                <a:lnTo>
                  <a:pt x="28631" y="16694"/>
                </a:lnTo>
                <a:lnTo>
                  <a:pt x="2863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37630" y="3516178"/>
            <a:ext cx="50165" cy="75565"/>
          </a:xfrm>
          <a:custGeom>
            <a:avLst/>
            <a:gdLst/>
            <a:ahLst/>
            <a:cxnLst/>
            <a:rect l="l" t="t" r="r" b="b"/>
            <a:pathLst>
              <a:path w="50164" h="75564">
                <a:moveTo>
                  <a:pt x="45724" y="7949"/>
                </a:moveTo>
                <a:lnTo>
                  <a:pt x="30221" y="7949"/>
                </a:lnTo>
                <a:lnTo>
                  <a:pt x="34196" y="8744"/>
                </a:lnTo>
                <a:lnTo>
                  <a:pt x="36581" y="11129"/>
                </a:lnTo>
                <a:lnTo>
                  <a:pt x="38966" y="14309"/>
                </a:lnTo>
                <a:lnTo>
                  <a:pt x="40557" y="16694"/>
                </a:lnTo>
                <a:lnTo>
                  <a:pt x="40557" y="23860"/>
                </a:lnTo>
                <a:lnTo>
                  <a:pt x="38966" y="27835"/>
                </a:lnTo>
                <a:lnTo>
                  <a:pt x="35786" y="31810"/>
                </a:lnTo>
                <a:lnTo>
                  <a:pt x="33401" y="35785"/>
                </a:lnTo>
                <a:lnTo>
                  <a:pt x="27836" y="41350"/>
                </a:lnTo>
                <a:lnTo>
                  <a:pt x="19080" y="47710"/>
                </a:lnTo>
                <a:lnTo>
                  <a:pt x="7155" y="59645"/>
                </a:lnTo>
                <a:lnTo>
                  <a:pt x="2385" y="66005"/>
                </a:lnTo>
                <a:lnTo>
                  <a:pt x="795" y="69185"/>
                </a:lnTo>
                <a:lnTo>
                  <a:pt x="0" y="71570"/>
                </a:lnTo>
                <a:lnTo>
                  <a:pt x="0" y="75545"/>
                </a:lnTo>
                <a:lnTo>
                  <a:pt x="50097" y="75545"/>
                </a:lnTo>
                <a:lnTo>
                  <a:pt x="50097" y="66800"/>
                </a:lnTo>
                <a:lnTo>
                  <a:pt x="12720" y="66800"/>
                </a:lnTo>
                <a:lnTo>
                  <a:pt x="14310" y="65210"/>
                </a:lnTo>
                <a:lnTo>
                  <a:pt x="15105" y="63620"/>
                </a:lnTo>
                <a:lnTo>
                  <a:pt x="18285" y="60440"/>
                </a:lnTo>
                <a:lnTo>
                  <a:pt x="22260" y="57250"/>
                </a:lnTo>
                <a:lnTo>
                  <a:pt x="27836" y="52480"/>
                </a:lnTo>
                <a:lnTo>
                  <a:pt x="34196" y="46915"/>
                </a:lnTo>
                <a:lnTo>
                  <a:pt x="42147" y="38965"/>
                </a:lnTo>
                <a:lnTo>
                  <a:pt x="46917" y="32605"/>
                </a:lnTo>
                <a:lnTo>
                  <a:pt x="47712" y="30220"/>
                </a:lnTo>
                <a:lnTo>
                  <a:pt x="49302" y="27040"/>
                </a:lnTo>
                <a:lnTo>
                  <a:pt x="50097" y="23860"/>
                </a:lnTo>
                <a:lnTo>
                  <a:pt x="50097" y="15104"/>
                </a:lnTo>
                <a:lnTo>
                  <a:pt x="47712" y="10334"/>
                </a:lnTo>
                <a:lnTo>
                  <a:pt x="45724" y="7949"/>
                </a:lnTo>
                <a:close/>
              </a:path>
              <a:path w="50164" h="75564">
                <a:moveTo>
                  <a:pt x="33401" y="0"/>
                </a:moveTo>
                <a:lnTo>
                  <a:pt x="19080" y="0"/>
                </a:lnTo>
                <a:lnTo>
                  <a:pt x="13515" y="1589"/>
                </a:lnTo>
                <a:lnTo>
                  <a:pt x="9540" y="5564"/>
                </a:lnTo>
                <a:lnTo>
                  <a:pt x="4770" y="9539"/>
                </a:lnTo>
                <a:lnTo>
                  <a:pt x="2385" y="14309"/>
                </a:lnTo>
                <a:lnTo>
                  <a:pt x="1590" y="21475"/>
                </a:lnTo>
                <a:lnTo>
                  <a:pt x="11130" y="23065"/>
                </a:lnTo>
                <a:lnTo>
                  <a:pt x="11130" y="18284"/>
                </a:lnTo>
                <a:lnTo>
                  <a:pt x="12720" y="14309"/>
                </a:lnTo>
                <a:lnTo>
                  <a:pt x="18285" y="8744"/>
                </a:lnTo>
                <a:lnTo>
                  <a:pt x="21465" y="7949"/>
                </a:lnTo>
                <a:lnTo>
                  <a:pt x="45724" y="7949"/>
                </a:lnTo>
                <a:lnTo>
                  <a:pt x="43737" y="5564"/>
                </a:lnTo>
                <a:lnTo>
                  <a:pt x="38966" y="1589"/>
                </a:lnTo>
                <a:lnTo>
                  <a:pt x="3340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39220" y="3318923"/>
            <a:ext cx="49530" cy="77470"/>
          </a:xfrm>
          <a:custGeom>
            <a:avLst/>
            <a:gdLst/>
            <a:ahLst/>
            <a:cxnLst/>
            <a:rect l="l" t="t" r="r" b="b"/>
            <a:pathLst>
              <a:path w="49529" h="77470">
                <a:moveTo>
                  <a:pt x="8745" y="54165"/>
                </a:moveTo>
                <a:lnTo>
                  <a:pt x="0" y="55755"/>
                </a:lnTo>
                <a:lnTo>
                  <a:pt x="0" y="62115"/>
                </a:lnTo>
                <a:lnTo>
                  <a:pt x="2385" y="66885"/>
                </a:lnTo>
                <a:lnTo>
                  <a:pt x="7155" y="70807"/>
                </a:lnTo>
                <a:lnTo>
                  <a:pt x="11925" y="74835"/>
                </a:lnTo>
                <a:lnTo>
                  <a:pt x="16695" y="77167"/>
                </a:lnTo>
                <a:lnTo>
                  <a:pt x="31016" y="77167"/>
                </a:lnTo>
                <a:lnTo>
                  <a:pt x="37376" y="74835"/>
                </a:lnTo>
                <a:lnTo>
                  <a:pt x="42995" y="69217"/>
                </a:lnTo>
                <a:lnTo>
                  <a:pt x="19875" y="69217"/>
                </a:lnTo>
                <a:lnTo>
                  <a:pt x="16695" y="68475"/>
                </a:lnTo>
                <a:lnTo>
                  <a:pt x="14310" y="66037"/>
                </a:lnTo>
                <a:lnTo>
                  <a:pt x="11925" y="63705"/>
                </a:lnTo>
                <a:lnTo>
                  <a:pt x="10335" y="59677"/>
                </a:lnTo>
                <a:lnTo>
                  <a:pt x="8745" y="54165"/>
                </a:lnTo>
                <a:close/>
              </a:path>
              <a:path w="49529" h="77470">
                <a:moveTo>
                  <a:pt x="43498" y="39007"/>
                </a:moveTo>
                <a:lnTo>
                  <a:pt x="28631" y="39007"/>
                </a:lnTo>
                <a:lnTo>
                  <a:pt x="32606" y="39855"/>
                </a:lnTo>
                <a:lnTo>
                  <a:pt x="34991" y="43035"/>
                </a:lnTo>
                <a:lnTo>
                  <a:pt x="38171" y="45367"/>
                </a:lnTo>
                <a:lnTo>
                  <a:pt x="39762" y="49395"/>
                </a:lnTo>
                <a:lnTo>
                  <a:pt x="39762" y="58087"/>
                </a:lnTo>
                <a:lnTo>
                  <a:pt x="38171" y="62115"/>
                </a:lnTo>
                <a:lnTo>
                  <a:pt x="34991" y="64447"/>
                </a:lnTo>
                <a:lnTo>
                  <a:pt x="31811" y="67627"/>
                </a:lnTo>
                <a:lnTo>
                  <a:pt x="27836" y="69217"/>
                </a:lnTo>
                <a:lnTo>
                  <a:pt x="42995" y="69217"/>
                </a:lnTo>
                <a:lnTo>
                  <a:pt x="46917" y="65295"/>
                </a:lnTo>
                <a:lnTo>
                  <a:pt x="49302" y="59677"/>
                </a:lnTo>
                <a:lnTo>
                  <a:pt x="49302" y="48547"/>
                </a:lnTo>
                <a:lnTo>
                  <a:pt x="47712" y="44625"/>
                </a:lnTo>
                <a:lnTo>
                  <a:pt x="43498" y="39007"/>
                </a:lnTo>
                <a:close/>
              </a:path>
              <a:path w="49529" h="77470">
                <a:moveTo>
                  <a:pt x="41193" y="7207"/>
                </a:moveTo>
                <a:lnTo>
                  <a:pt x="27041" y="7207"/>
                </a:lnTo>
                <a:lnTo>
                  <a:pt x="30221" y="8797"/>
                </a:lnTo>
                <a:lnTo>
                  <a:pt x="32606" y="10387"/>
                </a:lnTo>
                <a:lnTo>
                  <a:pt x="34991" y="12719"/>
                </a:lnTo>
                <a:lnTo>
                  <a:pt x="35786" y="15899"/>
                </a:lnTo>
                <a:lnTo>
                  <a:pt x="35786" y="23107"/>
                </a:lnTo>
                <a:lnTo>
                  <a:pt x="34196" y="26287"/>
                </a:lnTo>
                <a:lnTo>
                  <a:pt x="31016" y="28619"/>
                </a:lnTo>
                <a:lnTo>
                  <a:pt x="27836" y="31057"/>
                </a:lnTo>
                <a:lnTo>
                  <a:pt x="24645" y="31799"/>
                </a:lnTo>
                <a:lnTo>
                  <a:pt x="19080" y="31799"/>
                </a:lnTo>
                <a:lnTo>
                  <a:pt x="18285" y="39855"/>
                </a:lnTo>
                <a:lnTo>
                  <a:pt x="20670" y="39007"/>
                </a:lnTo>
                <a:lnTo>
                  <a:pt x="43498" y="39007"/>
                </a:lnTo>
                <a:lnTo>
                  <a:pt x="42942" y="38265"/>
                </a:lnTo>
                <a:lnTo>
                  <a:pt x="39762" y="35827"/>
                </a:lnTo>
                <a:lnTo>
                  <a:pt x="34991" y="35085"/>
                </a:lnTo>
                <a:lnTo>
                  <a:pt x="38171" y="33495"/>
                </a:lnTo>
                <a:lnTo>
                  <a:pt x="41352" y="31057"/>
                </a:lnTo>
                <a:lnTo>
                  <a:pt x="42942" y="27877"/>
                </a:lnTo>
                <a:lnTo>
                  <a:pt x="44532" y="25439"/>
                </a:lnTo>
                <a:lnTo>
                  <a:pt x="45327" y="22259"/>
                </a:lnTo>
                <a:lnTo>
                  <a:pt x="45327" y="15899"/>
                </a:lnTo>
                <a:lnTo>
                  <a:pt x="44532" y="12719"/>
                </a:lnTo>
                <a:lnTo>
                  <a:pt x="42942" y="9539"/>
                </a:lnTo>
                <a:lnTo>
                  <a:pt x="41193" y="7207"/>
                </a:lnTo>
                <a:close/>
              </a:path>
              <a:path w="49529" h="77470">
                <a:moveTo>
                  <a:pt x="27836" y="0"/>
                </a:moveTo>
                <a:lnTo>
                  <a:pt x="17490" y="0"/>
                </a:lnTo>
                <a:lnTo>
                  <a:pt x="12720" y="1589"/>
                </a:lnTo>
                <a:lnTo>
                  <a:pt x="7950" y="4769"/>
                </a:lnTo>
                <a:lnTo>
                  <a:pt x="3975" y="7949"/>
                </a:lnTo>
                <a:lnTo>
                  <a:pt x="1590" y="12719"/>
                </a:lnTo>
                <a:lnTo>
                  <a:pt x="795" y="19079"/>
                </a:lnTo>
                <a:lnTo>
                  <a:pt x="9540" y="20669"/>
                </a:lnTo>
                <a:lnTo>
                  <a:pt x="10335" y="16747"/>
                </a:lnTo>
                <a:lnTo>
                  <a:pt x="11925" y="12719"/>
                </a:lnTo>
                <a:lnTo>
                  <a:pt x="14310" y="10387"/>
                </a:lnTo>
                <a:lnTo>
                  <a:pt x="16695" y="8797"/>
                </a:lnTo>
                <a:lnTo>
                  <a:pt x="19875" y="7207"/>
                </a:lnTo>
                <a:lnTo>
                  <a:pt x="41193" y="7207"/>
                </a:lnTo>
                <a:lnTo>
                  <a:pt x="40557" y="6359"/>
                </a:lnTo>
                <a:lnTo>
                  <a:pt x="38171" y="4027"/>
                </a:lnTo>
                <a:lnTo>
                  <a:pt x="34991" y="2437"/>
                </a:lnTo>
                <a:lnTo>
                  <a:pt x="31016" y="847"/>
                </a:lnTo>
                <a:lnTo>
                  <a:pt x="2783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36039" y="3121764"/>
            <a:ext cx="52705" cy="76200"/>
          </a:xfrm>
          <a:custGeom>
            <a:avLst/>
            <a:gdLst/>
            <a:ahLst/>
            <a:cxnLst/>
            <a:rect l="l" t="t" r="r" b="b"/>
            <a:pathLst>
              <a:path w="52704" h="76200">
                <a:moveTo>
                  <a:pt x="42147" y="57239"/>
                </a:moveTo>
                <a:lnTo>
                  <a:pt x="32606" y="57239"/>
                </a:lnTo>
                <a:lnTo>
                  <a:pt x="32606" y="75577"/>
                </a:lnTo>
                <a:lnTo>
                  <a:pt x="42147" y="75577"/>
                </a:lnTo>
                <a:lnTo>
                  <a:pt x="42147" y="57239"/>
                </a:lnTo>
                <a:close/>
              </a:path>
              <a:path w="52704" h="76200">
                <a:moveTo>
                  <a:pt x="42147" y="0"/>
                </a:moveTo>
                <a:lnTo>
                  <a:pt x="34196" y="0"/>
                </a:lnTo>
                <a:lnTo>
                  <a:pt x="0" y="48547"/>
                </a:lnTo>
                <a:lnTo>
                  <a:pt x="0" y="57239"/>
                </a:lnTo>
                <a:lnTo>
                  <a:pt x="52482" y="57239"/>
                </a:lnTo>
                <a:lnTo>
                  <a:pt x="52482" y="48547"/>
                </a:lnTo>
                <a:lnTo>
                  <a:pt x="8745" y="48547"/>
                </a:lnTo>
                <a:lnTo>
                  <a:pt x="32606" y="14309"/>
                </a:lnTo>
                <a:lnTo>
                  <a:pt x="42147" y="14309"/>
                </a:lnTo>
                <a:lnTo>
                  <a:pt x="42147" y="0"/>
                </a:lnTo>
                <a:close/>
              </a:path>
              <a:path w="52704" h="76200">
                <a:moveTo>
                  <a:pt x="42147" y="14309"/>
                </a:moveTo>
                <a:lnTo>
                  <a:pt x="32606" y="14309"/>
                </a:lnTo>
                <a:lnTo>
                  <a:pt x="32606" y="48547"/>
                </a:lnTo>
                <a:lnTo>
                  <a:pt x="42147" y="48547"/>
                </a:lnTo>
                <a:lnTo>
                  <a:pt x="42147" y="1430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39220" y="2924499"/>
            <a:ext cx="50165" cy="76835"/>
          </a:xfrm>
          <a:custGeom>
            <a:avLst/>
            <a:gdLst/>
            <a:ahLst/>
            <a:cxnLst/>
            <a:rect l="l" t="t" r="r" b="b"/>
            <a:pathLst>
              <a:path w="50164" h="76835">
                <a:moveTo>
                  <a:pt x="9540" y="54165"/>
                </a:moveTo>
                <a:lnTo>
                  <a:pt x="0" y="54907"/>
                </a:lnTo>
                <a:lnTo>
                  <a:pt x="0" y="61267"/>
                </a:lnTo>
                <a:lnTo>
                  <a:pt x="2385" y="66885"/>
                </a:lnTo>
                <a:lnTo>
                  <a:pt x="7155" y="70807"/>
                </a:lnTo>
                <a:lnTo>
                  <a:pt x="11130" y="74835"/>
                </a:lnTo>
                <a:lnTo>
                  <a:pt x="16695" y="76425"/>
                </a:lnTo>
                <a:lnTo>
                  <a:pt x="32606" y="76425"/>
                </a:lnTo>
                <a:lnTo>
                  <a:pt x="38966" y="73245"/>
                </a:lnTo>
                <a:lnTo>
                  <a:pt x="42544" y="68475"/>
                </a:lnTo>
                <a:lnTo>
                  <a:pt x="19875" y="68475"/>
                </a:lnTo>
                <a:lnTo>
                  <a:pt x="16695" y="67627"/>
                </a:lnTo>
                <a:lnTo>
                  <a:pt x="14310" y="65295"/>
                </a:lnTo>
                <a:lnTo>
                  <a:pt x="11925" y="62857"/>
                </a:lnTo>
                <a:lnTo>
                  <a:pt x="10335" y="58935"/>
                </a:lnTo>
                <a:lnTo>
                  <a:pt x="9540" y="54165"/>
                </a:lnTo>
                <a:close/>
              </a:path>
              <a:path w="50164" h="76835">
                <a:moveTo>
                  <a:pt x="44532" y="33495"/>
                </a:moveTo>
                <a:lnTo>
                  <a:pt x="28631" y="33495"/>
                </a:lnTo>
                <a:lnTo>
                  <a:pt x="32606" y="35085"/>
                </a:lnTo>
                <a:lnTo>
                  <a:pt x="35786" y="37417"/>
                </a:lnTo>
                <a:lnTo>
                  <a:pt x="38171" y="40597"/>
                </a:lnTo>
                <a:lnTo>
                  <a:pt x="39762" y="44625"/>
                </a:lnTo>
                <a:lnTo>
                  <a:pt x="39762" y="55755"/>
                </a:lnTo>
                <a:lnTo>
                  <a:pt x="38171" y="60525"/>
                </a:lnTo>
                <a:lnTo>
                  <a:pt x="31811" y="66885"/>
                </a:lnTo>
                <a:lnTo>
                  <a:pt x="28631" y="68475"/>
                </a:lnTo>
                <a:lnTo>
                  <a:pt x="42544" y="68475"/>
                </a:lnTo>
                <a:lnTo>
                  <a:pt x="43737" y="66885"/>
                </a:lnTo>
                <a:lnTo>
                  <a:pt x="47712" y="62115"/>
                </a:lnTo>
                <a:lnTo>
                  <a:pt x="50097" y="56497"/>
                </a:lnTo>
                <a:lnTo>
                  <a:pt x="50097" y="42187"/>
                </a:lnTo>
                <a:lnTo>
                  <a:pt x="47712" y="36675"/>
                </a:lnTo>
                <a:lnTo>
                  <a:pt x="44532" y="33495"/>
                </a:lnTo>
                <a:close/>
              </a:path>
              <a:path w="50164" h="76835">
                <a:moveTo>
                  <a:pt x="46122" y="0"/>
                </a:moveTo>
                <a:lnTo>
                  <a:pt x="8745" y="0"/>
                </a:lnTo>
                <a:lnTo>
                  <a:pt x="1590" y="39007"/>
                </a:lnTo>
                <a:lnTo>
                  <a:pt x="10335" y="40597"/>
                </a:lnTo>
                <a:lnTo>
                  <a:pt x="11130" y="38265"/>
                </a:lnTo>
                <a:lnTo>
                  <a:pt x="18285" y="33495"/>
                </a:lnTo>
                <a:lnTo>
                  <a:pt x="44532" y="33495"/>
                </a:lnTo>
                <a:lnTo>
                  <a:pt x="40504" y="29467"/>
                </a:lnTo>
                <a:lnTo>
                  <a:pt x="11925" y="29467"/>
                </a:lnTo>
                <a:lnTo>
                  <a:pt x="15900" y="9539"/>
                </a:lnTo>
                <a:lnTo>
                  <a:pt x="46122" y="9539"/>
                </a:lnTo>
                <a:lnTo>
                  <a:pt x="46122" y="0"/>
                </a:lnTo>
                <a:close/>
              </a:path>
              <a:path w="50164" h="76835">
                <a:moveTo>
                  <a:pt x="32606" y="24697"/>
                </a:moveTo>
                <a:lnTo>
                  <a:pt x="21465" y="24697"/>
                </a:lnTo>
                <a:lnTo>
                  <a:pt x="16695" y="26287"/>
                </a:lnTo>
                <a:lnTo>
                  <a:pt x="11925" y="29467"/>
                </a:lnTo>
                <a:lnTo>
                  <a:pt x="40504" y="29467"/>
                </a:lnTo>
                <a:lnTo>
                  <a:pt x="38171" y="27135"/>
                </a:lnTo>
                <a:lnTo>
                  <a:pt x="32606" y="2469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38536" y="2725750"/>
            <a:ext cx="50165" cy="78105"/>
          </a:xfrm>
          <a:custGeom>
            <a:avLst/>
            <a:gdLst/>
            <a:ahLst/>
            <a:cxnLst/>
            <a:rect l="l" t="t" r="r" b="b"/>
            <a:pathLst>
              <a:path w="50164" h="78105">
                <a:moveTo>
                  <a:pt x="33290" y="0"/>
                </a:moveTo>
                <a:lnTo>
                  <a:pt x="18969" y="0"/>
                </a:lnTo>
                <a:lnTo>
                  <a:pt x="12609" y="3179"/>
                </a:lnTo>
                <a:lnTo>
                  <a:pt x="0" y="42929"/>
                </a:lnTo>
                <a:lnTo>
                  <a:pt x="335" y="49958"/>
                </a:lnTo>
                <a:lnTo>
                  <a:pt x="18174" y="77909"/>
                </a:lnTo>
                <a:lnTo>
                  <a:pt x="30905" y="77909"/>
                </a:lnTo>
                <a:lnTo>
                  <a:pt x="34880" y="76319"/>
                </a:lnTo>
                <a:lnTo>
                  <a:pt x="38060" y="74729"/>
                </a:lnTo>
                <a:lnTo>
                  <a:pt x="42035" y="72397"/>
                </a:lnTo>
                <a:lnTo>
                  <a:pt x="43864" y="69959"/>
                </a:lnTo>
                <a:lnTo>
                  <a:pt x="22944" y="69959"/>
                </a:lnTo>
                <a:lnTo>
                  <a:pt x="20559" y="69217"/>
                </a:lnTo>
                <a:lnTo>
                  <a:pt x="15789" y="66037"/>
                </a:lnTo>
                <a:lnTo>
                  <a:pt x="14199" y="63599"/>
                </a:lnTo>
                <a:lnTo>
                  <a:pt x="12609" y="61267"/>
                </a:lnTo>
                <a:lnTo>
                  <a:pt x="11018" y="58087"/>
                </a:lnTo>
                <a:lnTo>
                  <a:pt x="10223" y="54907"/>
                </a:lnTo>
                <a:lnTo>
                  <a:pt x="10223" y="46957"/>
                </a:lnTo>
                <a:lnTo>
                  <a:pt x="11814" y="42929"/>
                </a:lnTo>
                <a:lnTo>
                  <a:pt x="17326" y="37417"/>
                </a:lnTo>
                <a:lnTo>
                  <a:pt x="9428" y="37417"/>
                </a:lnTo>
                <a:lnTo>
                  <a:pt x="9428" y="29467"/>
                </a:lnTo>
                <a:lnTo>
                  <a:pt x="10223" y="23849"/>
                </a:lnTo>
                <a:lnTo>
                  <a:pt x="11814" y="19927"/>
                </a:lnTo>
                <a:lnTo>
                  <a:pt x="13404" y="15899"/>
                </a:lnTo>
                <a:lnTo>
                  <a:pt x="15789" y="12719"/>
                </a:lnTo>
                <a:lnTo>
                  <a:pt x="18969" y="10281"/>
                </a:lnTo>
                <a:lnTo>
                  <a:pt x="20559" y="8691"/>
                </a:lnTo>
                <a:lnTo>
                  <a:pt x="23739" y="7949"/>
                </a:lnTo>
                <a:lnTo>
                  <a:pt x="44473" y="7949"/>
                </a:lnTo>
                <a:lnTo>
                  <a:pt x="42035" y="5511"/>
                </a:lnTo>
                <a:lnTo>
                  <a:pt x="38060" y="2331"/>
                </a:lnTo>
                <a:lnTo>
                  <a:pt x="33290" y="0"/>
                </a:lnTo>
                <a:close/>
              </a:path>
              <a:path w="50164" h="78105">
                <a:moveTo>
                  <a:pt x="44950" y="35827"/>
                </a:moveTo>
                <a:lnTo>
                  <a:pt x="30110" y="35827"/>
                </a:lnTo>
                <a:lnTo>
                  <a:pt x="33290" y="36569"/>
                </a:lnTo>
                <a:lnTo>
                  <a:pt x="36470" y="39749"/>
                </a:lnTo>
                <a:lnTo>
                  <a:pt x="38855" y="42929"/>
                </a:lnTo>
                <a:lnTo>
                  <a:pt x="40445" y="46957"/>
                </a:lnTo>
                <a:lnTo>
                  <a:pt x="40445" y="58087"/>
                </a:lnTo>
                <a:lnTo>
                  <a:pt x="38855" y="62009"/>
                </a:lnTo>
                <a:lnTo>
                  <a:pt x="36470" y="65189"/>
                </a:lnTo>
                <a:lnTo>
                  <a:pt x="33290" y="68369"/>
                </a:lnTo>
                <a:lnTo>
                  <a:pt x="30110" y="69959"/>
                </a:lnTo>
                <a:lnTo>
                  <a:pt x="43864" y="69959"/>
                </a:lnTo>
                <a:lnTo>
                  <a:pt x="44420" y="69217"/>
                </a:lnTo>
                <a:lnTo>
                  <a:pt x="46805" y="65189"/>
                </a:lnTo>
                <a:lnTo>
                  <a:pt x="49190" y="61267"/>
                </a:lnTo>
                <a:lnTo>
                  <a:pt x="49985" y="56497"/>
                </a:lnTo>
                <a:lnTo>
                  <a:pt x="49985" y="44519"/>
                </a:lnTo>
                <a:lnTo>
                  <a:pt x="47600" y="39007"/>
                </a:lnTo>
                <a:lnTo>
                  <a:pt x="44950" y="35827"/>
                </a:lnTo>
                <a:close/>
              </a:path>
              <a:path w="50164" h="78105">
                <a:moveTo>
                  <a:pt x="34085" y="27029"/>
                </a:moveTo>
                <a:lnTo>
                  <a:pt x="23739" y="27029"/>
                </a:lnTo>
                <a:lnTo>
                  <a:pt x="20559" y="27877"/>
                </a:lnTo>
                <a:lnTo>
                  <a:pt x="14199" y="31057"/>
                </a:lnTo>
                <a:lnTo>
                  <a:pt x="11018" y="34237"/>
                </a:lnTo>
                <a:lnTo>
                  <a:pt x="9428" y="37417"/>
                </a:lnTo>
                <a:lnTo>
                  <a:pt x="17326" y="37417"/>
                </a:lnTo>
                <a:lnTo>
                  <a:pt x="18174" y="36569"/>
                </a:lnTo>
                <a:lnTo>
                  <a:pt x="21354" y="35827"/>
                </a:lnTo>
                <a:lnTo>
                  <a:pt x="44950" y="35827"/>
                </a:lnTo>
                <a:lnTo>
                  <a:pt x="43625" y="34237"/>
                </a:lnTo>
                <a:lnTo>
                  <a:pt x="38855" y="29467"/>
                </a:lnTo>
                <a:lnTo>
                  <a:pt x="34085" y="27029"/>
                </a:lnTo>
                <a:close/>
              </a:path>
              <a:path w="50164" h="78105">
                <a:moveTo>
                  <a:pt x="44473" y="7949"/>
                </a:moveTo>
                <a:lnTo>
                  <a:pt x="30110" y="7949"/>
                </a:lnTo>
                <a:lnTo>
                  <a:pt x="33290" y="9539"/>
                </a:lnTo>
                <a:lnTo>
                  <a:pt x="35675" y="11871"/>
                </a:lnTo>
                <a:lnTo>
                  <a:pt x="37265" y="13461"/>
                </a:lnTo>
                <a:lnTo>
                  <a:pt x="38855" y="15899"/>
                </a:lnTo>
                <a:lnTo>
                  <a:pt x="39650" y="19927"/>
                </a:lnTo>
                <a:lnTo>
                  <a:pt x="48395" y="19079"/>
                </a:lnTo>
                <a:lnTo>
                  <a:pt x="47600" y="13461"/>
                </a:lnTo>
                <a:lnTo>
                  <a:pt x="45215" y="8691"/>
                </a:lnTo>
                <a:lnTo>
                  <a:pt x="44473" y="794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39220" y="2530075"/>
            <a:ext cx="49530" cy="74930"/>
          </a:xfrm>
          <a:custGeom>
            <a:avLst/>
            <a:gdLst/>
            <a:ahLst/>
            <a:cxnLst/>
            <a:rect l="l" t="t" r="r" b="b"/>
            <a:pathLst>
              <a:path w="49529" h="74930">
                <a:moveTo>
                  <a:pt x="49302" y="0"/>
                </a:moveTo>
                <a:lnTo>
                  <a:pt x="0" y="0"/>
                </a:lnTo>
                <a:lnTo>
                  <a:pt x="0" y="8797"/>
                </a:lnTo>
                <a:lnTo>
                  <a:pt x="37376" y="8797"/>
                </a:lnTo>
                <a:lnTo>
                  <a:pt x="32606" y="14415"/>
                </a:lnTo>
                <a:lnTo>
                  <a:pt x="11925" y="61267"/>
                </a:lnTo>
                <a:lnTo>
                  <a:pt x="11130" y="68475"/>
                </a:lnTo>
                <a:lnTo>
                  <a:pt x="11130" y="74835"/>
                </a:lnTo>
                <a:lnTo>
                  <a:pt x="20670" y="74835"/>
                </a:lnTo>
                <a:lnTo>
                  <a:pt x="20670" y="66885"/>
                </a:lnTo>
                <a:lnTo>
                  <a:pt x="22260" y="59677"/>
                </a:lnTo>
                <a:lnTo>
                  <a:pt x="39762" y="19185"/>
                </a:lnTo>
                <a:lnTo>
                  <a:pt x="49302" y="7207"/>
                </a:lnTo>
                <a:lnTo>
                  <a:pt x="4930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38425" y="2331326"/>
            <a:ext cx="50165" cy="77470"/>
          </a:xfrm>
          <a:custGeom>
            <a:avLst/>
            <a:gdLst/>
            <a:ahLst/>
            <a:cxnLst/>
            <a:rect l="l" t="t" r="r" b="b"/>
            <a:pathLst>
              <a:path w="50164" h="77469">
                <a:moveTo>
                  <a:pt x="31811" y="0"/>
                </a:moveTo>
                <a:lnTo>
                  <a:pt x="18285" y="0"/>
                </a:lnTo>
                <a:lnTo>
                  <a:pt x="13515" y="1589"/>
                </a:lnTo>
                <a:lnTo>
                  <a:pt x="9540" y="5617"/>
                </a:lnTo>
                <a:lnTo>
                  <a:pt x="5565" y="8797"/>
                </a:lnTo>
                <a:lnTo>
                  <a:pt x="3180" y="13567"/>
                </a:lnTo>
                <a:lnTo>
                  <a:pt x="3180" y="23107"/>
                </a:lnTo>
                <a:lnTo>
                  <a:pt x="3975" y="26287"/>
                </a:lnTo>
                <a:lnTo>
                  <a:pt x="6360" y="28619"/>
                </a:lnTo>
                <a:lnTo>
                  <a:pt x="7950" y="31057"/>
                </a:lnTo>
                <a:lnTo>
                  <a:pt x="11130" y="33389"/>
                </a:lnTo>
                <a:lnTo>
                  <a:pt x="15105" y="34979"/>
                </a:lnTo>
                <a:lnTo>
                  <a:pt x="10335" y="35827"/>
                </a:lnTo>
                <a:lnTo>
                  <a:pt x="6360" y="38159"/>
                </a:lnTo>
                <a:lnTo>
                  <a:pt x="1590" y="44519"/>
                </a:lnTo>
                <a:lnTo>
                  <a:pt x="0" y="49289"/>
                </a:lnTo>
                <a:lnTo>
                  <a:pt x="0" y="60419"/>
                </a:lnTo>
                <a:lnTo>
                  <a:pt x="2385" y="66037"/>
                </a:lnTo>
                <a:lnTo>
                  <a:pt x="7155" y="70807"/>
                </a:lnTo>
                <a:lnTo>
                  <a:pt x="11925" y="74729"/>
                </a:lnTo>
                <a:lnTo>
                  <a:pt x="17490" y="77167"/>
                </a:lnTo>
                <a:lnTo>
                  <a:pt x="32606" y="77167"/>
                </a:lnTo>
                <a:lnTo>
                  <a:pt x="38966" y="74729"/>
                </a:lnTo>
                <a:lnTo>
                  <a:pt x="44532" y="69217"/>
                </a:lnTo>
                <a:lnTo>
                  <a:pt x="22260" y="69217"/>
                </a:lnTo>
                <a:lnTo>
                  <a:pt x="19875" y="68369"/>
                </a:lnTo>
                <a:lnTo>
                  <a:pt x="17490" y="67627"/>
                </a:lnTo>
                <a:lnTo>
                  <a:pt x="12720" y="64447"/>
                </a:lnTo>
                <a:lnTo>
                  <a:pt x="11925" y="61267"/>
                </a:lnTo>
                <a:lnTo>
                  <a:pt x="10335" y="58829"/>
                </a:lnTo>
                <a:lnTo>
                  <a:pt x="9540" y="56497"/>
                </a:lnTo>
                <a:lnTo>
                  <a:pt x="9540" y="49289"/>
                </a:lnTo>
                <a:lnTo>
                  <a:pt x="11130" y="46109"/>
                </a:lnTo>
                <a:lnTo>
                  <a:pt x="14310" y="42929"/>
                </a:lnTo>
                <a:lnTo>
                  <a:pt x="16695" y="40597"/>
                </a:lnTo>
                <a:lnTo>
                  <a:pt x="20670" y="39007"/>
                </a:lnTo>
                <a:lnTo>
                  <a:pt x="43737" y="39007"/>
                </a:lnTo>
                <a:lnTo>
                  <a:pt x="40557" y="36569"/>
                </a:lnTo>
                <a:lnTo>
                  <a:pt x="35786" y="34979"/>
                </a:lnTo>
                <a:lnTo>
                  <a:pt x="39762" y="33389"/>
                </a:lnTo>
                <a:lnTo>
                  <a:pt x="42147" y="31057"/>
                </a:lnTo>
                <a:lnTo>
                  <a:pt x="21465" y="31057"/>
                </a:lnTo>
                <a:lnTo>
                  <a:pt x="18285" y="30209"/>
                </a:lnTo>
                <a:lnTo>
                  <a:pt x="16695" y="27877"/>
                </a:lnTo>
                <a:lnTo>
                  <a:pt x="14310" y="25439"/>
                </a:lnTo>
                <a:lnTo>
                  <a:pt x="12720" y="22259"/>
                </a:lnTo>
                <a:lnTo>
                  <a:pt x="12720" y="15899"/>
                </a:lnTo>
                <a:lnTo>
                  <a:pt x="14310" y="12719"/>
                </a:lnTo>
                <a:lnTo>
                  <a:pt x="16695" y="11129"/>
                </a:lnTo>
                <a:lnTo>
                  <a:pt x="19080" y="8797"/>
                </a:lnTo>
                <a:lnTo>
                  <a:pt x="21465" y="7207"/>
                </a:lnTo>
                <a:lnTo>
                  <a:pt x="42963" y="7207"/>
                </a:lnTo>
                <a:lnTo>
                  <a:pt x="41352" y="5617"/>
                </a:lnTo>
                <a:lnTo>
                  <a:pt x="37376" y="1589"/>
                </a:lnTo>
                <a:lnTo>
                  <a:pt x="31811" y="0"/>
                </a:lnTo>
                <a:close/>
              </a:path>
              <a:path w="50164" h="77469">
                <a:moveTo>
                  <a:pt x="43737" y="39007"/>
                </a:moveTo>
                <a:lnTo>
                  <a:pt x="29426" y="39007"/>
                </a:lnTo>
                <a:lnTo>
                  <a:pt x="33401" y="40597"/>
                </a:lnTo>
                <a:lnTo>
                  <a:pt x="36581" y="42929"/>
                </a:lnTo>
                <a:lnTo>
                  <a:pt x="38966" y="46109"/>
                </a:lnTo>
                <a:lnTo>
                  <a:pt x="40557" y="50137"/>
                </a:lnTo>
                <a:lnTo>
                  <a:pt x="40557" y="58829"/>
                </a:lnTo>
                <a:lnTo>
                  <a:pt x="38966" y="62009"/>
                </a:lnTo>
                <a:lnTo>
                  <a:pt x="36581" y="65189"/>
                </a:lnTo>
                <a:lnTo>
                  <a:pt x="33401" y="68369"/>
                </a:lnTo>
                <a:lnTo>
                  <a:pt x="29426" y="69217"/>
                </a:lnTo>
                <a:lnTo>
                  <a:pt x="44532" y="69217"/>
                </a:lnTo>
                <a:lnTo>
                  <a:pt x="47712" y="66037"/>
                </a:lnTo>
                <a:lnTo>
                  <a:pt x="50097" y="60419"/>
                </a:lnTo>
                <a:lnTo>
                  <a:pt x="50097" y="49289"/>
                </a:lnTo>
                <a:lnTo>
                  <a:pt x="49302" y="45367"/>
                </a:lnTo>
                <a:lnTo>
                  <a:pt x="46917" y="42187"/>
                </a:lnTo>
                <a:lnTo>
                  <a:pt x="43737" y="39007"/>
                </a:lnTo>
                <a:close/>
              </a:path>
              <a:path w="50164" h="77469">
                <a:moveTo>
                  <a:pt x="42963" y="7207"/>
                </a:moveTo>
                <a:lnTo>
                  <a:pt x="28631" y="7207"/>
                </a:lnTo>
                <a:lnTo>
                  <a:pt x="31811" y="8797"/>
                </a:lnTo>
                <a:lnTo>
                  <a:pt x="34196" y="11129"/>
                </a:lnTo>
                <a:lnTo>
                  <a:pt x="36581" y="13567"/>
                </a:lnTo>
                <a:lnTo>
                  <a:pt x="37376" y="15899"/>
                </a:lnTo>
                <a:lnTo>
                  <a:pt x="37376" y="23107"/>
                </a:lnTo>
                <a:lnTo>
                  <a:pt x="36581" y="25439"/>
                </a:lnTo>
                <a:lnTo>
                  <a:pt x="34196" y="27877"/>
                </a:lnTo>
                <a:lnTo>
                  <a:pt x="31811" y="30209"/>
                </a:lnTo>
                <a:lnTo>
                  <a:pt x="28631" y="31057"/>
                </a:lnTo>
                <a:lnTo>
                  <a:pt x="42147" y="31057"/>
                </a:lnTo>
                <a:lnTo>
                  <a:pt x="44532" y="28619"/>
                </a:lnTo>
                <a:lnTo>
                  <a:pt x="46122" y="26287"/>
                </a:lnTo>
                <a:lnTo>
                  <a:pt x="46917" y="23107"/>
                </a:lnTo>
                <a:lnTo>
                  <a:pt x="46917" y="14309"/>
                </a:lnTo>
                <a:lnTo>
                  <a:pt x="45327" y="9539"/>
                </a:lnTo>
                <a:lnTo>
                  <a:pt x="42963" y="720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39220" y="2133319"/>
            <a:ext cx="49530" cy="78105"/>
          </a:xfrm>
          <a:custGeom>
            <a:avLst/>
            <a:gdLst/>
            <a:ahLst/>
            <a:cxnLst/>
            <a:rect l="l" t="t" r="r" b="b"/>
            <a:pathLst>
              <a:path w="49529" h="78105">
                <a:moveTo>
                  <a:pt x="10335" y="58087"/>
                </a:moveTo>
                <a:lnTo>
                  <a:pt x="795" y="58829"/>
                </a:lnTo>
                <a:lnTo>
                  <a:pt x="1590" y="64447"/>
                </a:lnTo>
                <a:lnTo>
                  <a:pt x="3975" y="69217"/>
                </a:lnTo>
                <a:lnTo>
                  <a:pt x="7950" y="72397"/>
                </a:lnTo>
                <a:lnTo>
                  <a:pt x="11130" y="75577"/>
                </a:lnTo>
                <a:lnTo>
                  <a:pt x="16695" y="77909"/>
                </a:lnTo>
                <a:lnTo>
                  <a:pt x="27836" y="77909"/>
                </a:lnTo>
                <a:lnTo>
                  <a:pt x="32606" y="76319"/>
                </a:lnTo>
                <a:lnTo>
                  <a:pt x="36581" y="73139"/>
                </a:lnTo>
                <a:lnTo>
                  <a:pt x="41352" y="69959"/>
                </a:lnTo>
                <a:lnTo>
                  <a:pt x="19080" y="69959"/>
                </a:lnTo>
                <a:lnTo>
                  <a:pt x="16695" y="69217"/>
                </a:lnTo>
                <a:lnTo>
                  <a:pt x="14310" y="66779"/>
                </a:lnTo>
                <a:lnTo>
                  <a:pt x="11925" y="65189"/>
                </a:lnTo>
                <a:lnTo>
                  <a:pt x="10335" y="62009"/>
                </a:lnTo>
                <a:lnTo>
                  <a:pt x="10335" y="58087"/>
                </a:lnTo>
                <a:close/>
              </a:path>
              <a:path w="49529" h="78105">
                <a:moveTo>
                  <a:pt x="49302" y="40597"/>
                </a:moveTo>
                <a:lnTo>
                  <a:pt x="39762" y="40597"/>
                </a:lnTo>
                <a:lnTo>
                  <a:pt x="39762" y="50137"/>
                </a:lnTo>
                <a:lnTo>
                  <a:pt x="38966" y="54059"/>
                </a:lnTo>
                <a:lnTo>
                  <a:pt x="38171" y="57239"/>
                </a:lnTo>
                <a:lnTo>
                  <a:pt x="36581" y="60419"/>
                </a:lnTo>
                <a:lnTo>
                  <a:pt x="34991" y="62857"/>
                </a:lnTo>
                <a:lnTo>
                  <a:pt x="34196" y="65189"/>
                </a:lnTo>
                <a:lnTo>
                  <a:pt x="31811" y="66779"/>
                </a:lnTo>
                <a:lnTo>
                  <a:pt x="30221" y="67627"/>
                </a:lnTo>
                <a:lnTo>
                  <a:pt x="27836" y="69217"/>
                </a:lnTo>
                <a:lnTo>
                  <a:pt x="25440" y="69959"/>
                </a:lnTo>
                <a:lnTo>
                  <a:pt x="41352" y="69959"/>
                </a:lnTo>
                <a:lnTo>
                  <a:pt x="44532" y="66037"/>
                </a:lnTo>
                <a:lnTo>
                  <a:pt x="46122" y="59677"/>
                </a:lnTo>
                <a:lnTo>
                  <a:pt x="48507" y="54059"/>
                </a:lnTo>
                <a:lnTo>
                  <a:pt x="49302" y="46957"/>
                </a:lnTo>
                <a:lnTo>
                  <a:pt x="49302" y="40597"/>
                </a:lnTo>
                <a:close/>
              </a:path>
              <a:path w="49529" h="78105">
                <a:moveTo>
                  <a:pt x="28631" y="0"/>
                </a:moveTo>
                <a:lnTo>
                  <a:pt x="16695" y="0"/>
                </a:lnTo>
                <a:lnTo>
                  <a:pt x="11130" y="2437"/>
                </a:lnTo>
                <a:lnTo>
                  <a:pt x="1590" y="11977"/>
                </a:lnTo>
                <a:lnTo>
                  <a:pt x="0" y="18337"/>
                </a:lnTo>
                <a:lnTo>
                  <a:pt x="0" y="33389"/>
                </a:lnTo>
                <a:lnTo>
                  <a:pt x="1590" y="39007"/>
                </a:lnTo>
                <a:lnTo>
                  <a:pt x="6360" y="43777"/>
                </a:lnTo>
                <a:lnTo>
                  <a:pt x="10335" y="48547"/>
                </a:lnTo>
                <a:lnTo>
                  <a:pt x="15900" y="50879"/>
                </a:lnTo>
                <a:lnTo>
                  <a:pt x="25440" y="50879"/>
                </a:lnTo>
                <a:lnTo>
                  <a:pt x="29426" y="49289"/>
                </a:lnTo>
                <a:lnTo>
                  <a:pt x="35786" y="46109"/>
                </a:lnTo>
                <a:lnTo>
                  <a:pt x="38171" y="43777"/>
                </a:lnTo>
                <a:lnTo>
                  <a:pt x="38966" y="42187"/>
                </a:lnTo>
                <a:lnTo>
                  <a:pt x="19875" y="42187"/>
                </a:lnTo>
                <a:lnTo>
                  <a:pt x="16695" y="40597"/>
                </a:lnTo>
                <a:lnTo>
                  <a:pt x="13515" y="38159"/>
                </a:lnTo>
                <a:lnTo>
                  <a:pt x="10335" y="34979"/>
                </a:lnTo>
                <a:lnTo>
                  <a:pt x="9540" y="31057"/>
                </a:lnTo>
                <a:lnTo>
                  <a:pt x="9540" y="20669"/>
                </a:lnTo>
                <a:lnTo>
                  <a:pt x="10335" y="16747"/>
                </a:lnTo>
                <a:lnTo>
                  <a:pt x="13515" y="12719"/>
                </a:lnTo>
                <a:lnTo>
                  <a:pt x="16695" y="9539"/>
                </a:lnTo>
                <a:lnTo>
                  <a:pt x="20670" y="7949"/>
                </a:lnTo>
                <a:lnTo>
                  <a:pt x="41908" y="7949"/>
                </a:lnTo>
                <a:lnTo>
                  <a:pt x="41352" y="7207"/>
                </a:lnTo>
                <a:lnTo>
                  <a:pt x="36581" y="4027"/>
                </a:lnTo>
                <a:lnTo>
                  <a:pt x="32606" y="1589"/>
                </a:lnTo>
                <a:lnTo>
                  <a:pt x="28631" y="0"/>
                </a:lnTo>
                <a:close/>
              </a:path>
              <a:path w="49529" h="78105">
                <a:moveTo>
                  <a:pt x="41908" y="7949"/>
                </a:moveTo>
                <a:lnTo>
                  <a:pt x="28631" y="7949"/>
                </a:lnTo>
                <a:lnTo>
                  <a:pt x="31811" y="9539"/>
                </a:lnTo>
                <a:lnTo>
                  <a:pt x="34991" y="12719"/>
                </a:lnTo>
                <a:lnTo>
                  <a:pt x="37376" y="15899"/>
                </a:lnTo>
                <a:lnTo>
                  <a:pt x="38966" y="19927"/>
                </a:lnTo>
                <a:lnTo>
                  <a:pt x="38966" y="31057"/>
                </a:lnTo>
                <a:lnTo>
                  <a:pt x="37376" y="34979"/>
                </a:lnTo>
                <a:lnTo>
                  <a:pt x="34991" y="38159"/>
                </a:lnTo>
                <a:lnTo>
                  <a:pt x="31811" y="40597"/>
                </a:lnTo>
                <a:lnTo>
                  <a:pt x="28631" y="42187"/>
                </a:lnTo>
                <a:lnTo>
                  <a:pt x="38966" y="42187"/>
                </a:lnTo>
                <a:lnTo>
                  <a:pt x="39762" y="40597"/>
                </a:lnTo>
                <a:lnTo>
                  <a:pt x="49302" y="40597"/>
                </a:lnTo>
                <a:lnTo>
                  <a:pt x="49302" y="27877"/>
                </a:lnTo>
                <a:lnTo>
                  <a:pt x="48507" y="20669"/>
                </a:lnTo>
                <a:lnTo>
                  <a:pt x="46122" y="15899"/>
                </a:lnTo>
                <a:lnTo>
                  <a:pt x="43737" y="10387"/>
                </a:lnTo>
                <a:lnTo>
                  <a:pt x="41908" y="794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86737" y="1936160"/>
            <a:ext cx="27940" cy="76835"/>
          </a:xfrm>
          <a:custGeom>
            <a:avLst/>
            <a:gdLst/>
            <a:ahLst/>
            <a:cxnLst/>
            <a:rect l="l" t="t" r="r" b="b"/>
            <a:pathLst>
              <a:path w="27939" h="76835">
                <a:moveTo>
                  <a:pt x="27825" y="16641"/>
                </a:moveTo>
                <a:lnTo>
                  <a:pt x="19080" y="16641"/>
                </a:lnTo>
                <a:lnTo>
                  <a:pt x="19080" y="76319"/>
                </a:lnTo>
                <a:lnTo>
                  <a:pt x="27825" y="76319"/>
                </a:lnTo>
                <a:lnTo>
                  <a:pt x="27825" y="16641"/>
                </a:lnTo>
                <a:close/>
              </a:path>
              <a:path w="27939" h="76835">
                <a:moveTo>
                  <a:pt x="27825" y="0"/>
                </a:moveTo>
                <a:lnTo>
                  <a:pt x="22260" y="0"/>
                </a:lnTo>
                <a:lnTo>
                  <a:pt x="20670" y="3179"/>
                </a:lnTo>
                <a:lnTo>
                  <a:pt x="17490" y="6359"/>
                </a:lnTo>
                <a:lnTo>
                  <a:pt x="13515" y="10281"/>
                </a:lnTo>
                <a:lnTo>
                  <a:pt x="10335" y="13461"/>
                </a:lnTo>
                <a:lnTo>
                  <a:pt x="5565" y="16641"/>
                </a:lnTo>
                <a:lnTo>
                  <a:pt x="0" y="19079"/>
                </a:lnTo>
                <a:lnTo>
                  <a:pt x="0" y="27771"/>
                </a:lnTo>
                <a:lnTo>
                  <a:pt x="3180" y="27029"/>
                </a:lnTo>
                <a:lnTo>
                  <a:pt x="6360" y="25439"/>
                </a:lnTo>
                <a:lnTo>
                  <a:pt x="10335" y="23001"/>
                </a:lnTo>
                <a:lnTo>
                  <a:pt x="13515" y="20669"/>
                </a:lnTo>
                <a:lnTo>
                  <a:pt x="16695" y="19079"/>
                </a:lnTo>
                <a:lnTo>
                  <a:pt x="19080" y="16641"/>
                </a:lnTo>
                <a:lnTo>
                  <a:pt x="27825" y="16641"/>
                </a:lnTo>
                <a:lnTo>
                  <a:pt x="2782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40015" y="1936160"/>
            <a:ext cx="49530" cy="77470"/>
          </a:xfrm>
          <a:custGeom>
            <a:avLst/>
            <a:gdLst/>
            <a:ahLst/>
            <a:cxnLst/>
            <a:rect l="l" t="t" r="r" b="b"/>
            <a:pathLst>
              <a:path w="49529" h="77469">
                <a:moveTo>
                  <a:pt x="28631" y="0"/>
                </a:moveTo>
                <a:lnTo>
                  <a:pt x="19080" y="0"/>
                </a:lnTo>
                <a:lnTo>
                  <a:pt x="15105" y="1589"/>
                </a:lnTo>
                <a:lnTo>
                  <a:pt x="11130" y="4769"/>
                </a:lnTo>
                <a:lnTo>
                  <a:pt x="7950" y="7101"/>
                </a:lnTo>
                <a:lnTo>
                  <a:pt x="4770" y="11871"/>
                </a:lnTo>
                <a:lnTo>
                  <a:pt x="3180" y="16641"/>
                </a:lnTo>
                <a:lnTo>
                  <a:pt x="795" y="22259"/>
                </a:lnTo>
                <a:lnTo>
                  <a:pt x="0" y="29361"/>
                </a:lnTo>
                <a:lnTo>
                  <a:pt x="0" y="38901"/>
                </a:lnTo>
                <a:lnTo>
                  <a:pt x="17490" y="77061"/>
                </a:lnTo>
                <a:lnTo>
                  <a:pt x="30221" y="77061"/>
                </a:lnTo>
                <a:lnTo>
                  <a:pt x="34991" y="75471"/>
                </a:lnTo>
                <a:lnTo>
                  <a:pt x="38966" y="73139"/>
                </a:lnTo>
                <a:lnTo>
                  <a:pt x="42147" y="69959"/>
                </a:lnTo>
                <a:lnTo>
                  <a:pt x="20670" y="69959"/>
                </a:lnTo>
                <a:lnTo>
                  <a:pt x="16695" y="67521"/>
                </a:lnTo>
                <a:lnTo>
                  <a:pt x="14310" y="63599"/>
                </a:lnTo>
                <a:lnTo>
                  <a:pt x="11130" y="59571"/>
                </a:lnTo>
                <a:lnTo>
                  <a:pt x="9540" y="50879"/>
                </a:lnTo>
                <a:lnTo>
                  <a:pt x="9540" y="38901"/>
                </a:lnTo>
                <a:lnTo>
                  <a:pt x="9834" y="30231"/>
                </a:lnTo>
                <a:lnTo>
                  <a:pt x="20670" y="7949"/>
                </a:lnTo>
                <a:lnTo>
                  <a:pt x="42147" y="7949"/>
                </a:lnTo>
                <a:lnTo>
                  <a:pt x="41352" y="6359"/>
                </a:lnTo>
                <a:lnTo>
                  <a:pt x="38966" y="3921"/>
                </a:lnTo>
                <a:lnTo>
                  <a:pt x="32606" y="741"/>
                </a:lnTo>
                <a:lnTo>
                  <a:pt x="28631" y="0"/>
                </a:lnTo>
                <a:close/>
              </a:path>
              <a:path w="49529" h="77469">
                <a:moveTo>
                  <a:pt x="42147" y="7949"/>
                </a:moveTo>
                <a:lnTo>
                  <a:pt x="29426" y="7949"/>
                </a:lnTo>
                <a:lnTo>
                  <a:pt x="32606" y="9539"/>
                </a:lnTo>
                <a:lnTo>
                  <a:pt x="35786" y="13461"/>
                </a:lnTo>
                <a:lnTo>
                  <a:pt x="37749" y="17660"/>
                </a:lnTo>
                <a:lnTo>
                  <a:pt x="38966" y="23200"/>
                </a:lnTo>
                <a:lnTo>
                  <a:pt x="39588" y="30231"/>
                </a:lnTo>
                <a:lnTo>
                  <a:pt x="39762" y="38901"/>
                </a:lnTo>
                <a:lnTo>
                  <a:pt x="39762" y="50879"/>
                </a:lnTo>
                <a:lnTo>
                  <a:pt x="38966" y="59571"/>
                </a:lnTo>
                <a:lnTo>
                  <a:pt x="35688" y="63720"/>
                </a:lnTo>
                <a:lnTo>
                  <a:pt x="32606" y="67521"/>
                </a:lnTo>
                <a:lnTo>
                  <a:pt x="29426" y="69959"/>
                </a:lnTo>
                <a:lnTo>
                  <a:pt x="42147" y="69959"/>
                </a:lnTo>
                <a:lnTo>
                  <a:pt x="49302" y="25439"/>
                </a:lnTo>
                <a:lnTo>
                  <a:pt x="47712" y="20669"/>
                </a:lnTo>
                <a:lnTo>
                  <a:pt x="46917" y="16641"/>
                </a:lnTo>
                <a:lnTo>
                  <a:pt x="45327" y="12719"/>
                </a:lnTo>
                <a:lnTo>
                  <a:pt x="42942" y="9539"/>
                </a:lnTo>
                <a:lnTo>
                  <a:pt x="42147" y="794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725304" y="2790940"/>
            <a:ext cx="107350" cy="301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067251" y="3751560"/>
            <a:ext cx="1927225" cy="158750"/>
          </a:xfrm>
          <a:custGeom>
            <a:avLst/>
            <a:gdLst/>
            <a:ahLst/>
            <a:cxnLst/>
            <a:rect l="l" t="t" r="r" b="b"/>
            <a:pathLst>
              <a:path w="1927225" h="158750">
                <a:moveTo>
                  <a:pt x="0" y="158246"/>
                </a:moveTo>
                <a:lnTo>
                  <a:pt x="1926840" y="158246"/>
                </a:lnTo>
                <a:lnTo>
                  <a:pt x="1926840" y="0"/>
                </a:lnTo>
                <a:lnTo>
                  <a:pt x="0" y="0"/>
                </a:lnTo>
                <a:lnTo>
                  <a:pt x="0" y="158246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067251" y="3554348"/>
            <a:ext cx="1652270" cy="157480"/>
          </a:xfrm>
          <a:custGeom>
            <a:avLst/>
            <a:gdLst/>
            <a:ahLst/>
            <a:cxnLst/>
            <a:rect l="l" t="t" r="r" b="b"/>
            <a:pathLst>
              <a:path w="1652270" h="157479">
                <a:moveTo>
                  <a:pt x="0" y="157451"/>
                </a:moveTo>
                <a:lnTo>
                  <a:pt x="1651655" y="157451"/>
                </a:lnTo>
                <a:lnTo>
                  <a:pt x="1651655" y="0"/>
                </a:lnTo>
                <a:lnTo>
                  <a:pt x="0" y="0"/>
                </a:lnTo>
                <a:lnTo>
                  <a:pt x="0" y="157451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67251" y="3356341"/>
            <a:ext cx="1761489" cy="158750"/>
          </a:xfrm>
          <a:custGeom>
            <a:avLst/>
            <a:gdLst/>
            <a:ahLst/>
            <a:cxnLst/>
            <a:rect l="l" t="t" r="r" b="b"/>
            <a:pathLst>
              <a:path w="1761490" h="158750">
                <a:moveTo>
                  <a:pt x="0" y="158246"/>
                </a:moveTo>
                <a:lnTo>
                  <a:pt x="1761474" y="158246"/>
                </a:lnTo>
                <a:lnTo>
                  <a:pt x="1761474" y="0"/>
                </a:lnTo>
                <a:lnTo>
                  <a:pt x="0" y="0"/>
                </a:lnTo>
                <a:lnTo>
                  <a:pt x="0" y="158246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067251" y="3159182"/>
            <a:ext cx="1706880" cy="158750"/>
          </a:xfrm>
          <a:custGeom>
            <a:avLst/>
            <a:gdLst/>
            <a:ahLst/>
            <a:cxnLst/>
            <a:rect l="l" t="t" r="r" b="b"/>
            <a:pathLst>
              <a:path w="1706879" h="158750">
                <a:moveTo>
                  <a:pt x="0" y="158151"/>
                </a:moveTo>
                <a:lnTo>
                  <a:pt x="1706565" y="158151"/>
                </a:lnTo>
                <a:lnTo>
                  <a:pt x="1706565" y="0"/>
                </a:lnTo>
                <a:lnTo>
                  <a:pt x="0" y="0"/>
                </a:lnTo>
                <a:lnTo>
                  <a:pt x="0" y="158151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067251" y="2961917"/>
            <a:ext cx="1981835" cy="157480"/>
          </a:xfrm>
          <a:custGeom>
            <a:avLst/>
            <a:gdLst/>
            <a:ahLst/>
            <a:cxnLst/>
            <a:rect l="l" t="t" r="r" b="b"/>
            <a:pathLst>
              <a:path w="1981834" h="157480">
                <a:moveTo>
                  <a:pt x="0" y="157409"/>
                </a:moveTo>
                <a:lnTo>
                  <a:pt x="1981750" y="157409"/>
                </a:lnTo>
                <a:lnTo>
                  <a:pt x="1981750" y="0"/>
                </a:lnTo>
                <a:lnTo>
                  <a:pt x="0" y="0"/>
                </a:lnTo>
                <a:lnTo>
                  <a:pt x="0" y="157409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067251" y="2763910"/>
            <a:ext cx="2147570" cy="158750"/>
          </a:xfrm>
          <a:custGeom>
            <a:avLst/>
            <a:gdLst/>
            <a:ahLst/>
            <a:cxnLst/>
            <a:rect l="l" t="t" r="r" b="b"/>
            <a:pathLst>
              <a:path w="2147570" h="158750">
                <a:moveTo>
                  <a:pt x="0" y="158257"/>
                </a:moveTo>
                <a:lnTo>
                  <a:pt x="2147116" y="158257"/>
                </a:lnTo>
                <a:lnTo>
                  <a:pt x="2147116" y="0"/>
                </a:lnTo>
                <a:lnTo>
                  <a:pt x="0" y="0"/>
                </a:lnTo>
                <a:lnTo>
                  <a:pt x="0" y="158257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067251" y="2566751"/>
            <a:ext cx="1871980" cy="158750"/>
          </a:xfrm>
          <a:custGeom>
            <a:avLst/>
            <a:gdLst/>
            <a:ahLst/>
            <a:cxnLst/>
            <a:rect l="l" t="t" r="r" b="b"/>
            <a:pathLst>
              <a:path w="1871979" h="158750">
                <a:moveTo>
                  <a:pt x="0" y="158151"/>
                </a:moveTo>
                <a:lnTo>
                  <a:pt x="1871930" y="158151"/>
                </a:lnTo>
                <a:lnTo>
                  <a:pt x="1871930" y="0"/>
                </a:lnTo>
                <a:lnTo>
                  <a:pt x="0" y="0"/>
                </a:lnTo>
                <a:lnTo>
                  <a:pt x="0" y="158151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067251" y="2369486"/>
            <a:ext cx="1871980" cy="157480"/>
          </a:xfrm>
          <a:custGeom>
            <a:avLst/>
            <a:gdLst/>
            <a:ahLst/>
            <a:cxnLst/>
            <a:rect l="l" t="t" r="r" b="b"/>
            <a:pathLst>
              <a:path w="1871979" h="157480">
                <a:moveTo>
                  <a:pt x="0" y="157409"/>
                </a:moveTo>
                <a:lnTo>
                  <a:pt x="1871930" y="157409"/>
                </a:lnTo>
                <a:lnTo>
                  <a:pt x="1871930" y="0"/>
                </a:lnTo>
                <a:lnTo>
                  <a:pt x="0" y="0"/>
                </a:lnTo>
                <a:lnTo>
                  <a:pt x="0" y="157409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067251" y="2171479"/>
            <a:ext cx="1596390" cy="158750"/>
          </a:xfrm>
          <a:custGeom>
            <a:avLst/>
            <a:gdLst/>
            <a:ahLst/>
            <a:cxnLst/>
            <a:rect l="l" t="t" r="r" b="b"/>
            <a:pathLst>
              <a:path w="1596390" h="158750">
                <a:moveTo>
                  <a:pt x="0" y="158257"/>
                </a:moveTo>
                <a:lnTo>
                  <a:pt x="1596003" y="158257"/>
                </a:lnTo>
                <a:lnTo>
                  <a:pt x="1596003" y="0"/>
                </a:lnTo>
                <a:lnTo>
                  <a:pt x="0" y="0"/>
                </a:lnTo>
                <a:lnTo>
                  <a:pt x="0" y="158257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067251" y="1974320"/>
            <a:ext cx="1706880" cy="158750"/>
          </a:xfrm>
          <a:custGeom>
            <a:avLst/>
            <a:gdLst/>
            <a:ahLst/>
            <a:cxnLst/>
            <a:rect l="l" t="t" r="r" b="b"/>
            <a:pathLst>
              <a:path w="1706879" h="158750">
                <a:moveTo>
                  <a:pt x="0" y="158257"/>
                </a:moveTo>
                <a:lnTo>
                  <a:pt x="1706565" y="158257"/>
                </a:lnTo>
                <a:lnTo>
                  <a:pt x="1706565" y="0"/>
                </a:lnTo>
                <a:lnTo>
                  <a:pt x="0" y="0"/>
                </a:lnTo>
                <a:lnTo>
                  <a:pt x="0" y="158257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067253" y="1870928"/>
            <a:ext cx="0" cy="2142490"/>
          </a:xfrm>
          <a:custGeom>
            <a:avLst/>
            <a:gdLst/>
            <a:ahLst/>
            <a:cxnLst/>
            <a:rect l="l" t="t" r="r" b="b"/>
            <a:pathLst>
              <a:path w="0" h="2142490">
                <a:moveTo>
                  <a:pt x="0" y="0"/>
                </a:moveTo>
                <a:lnTo>
                  <a:pt x="0" y="2142249"/>
                </a:lnTo>
              </a:path>
            </a:pathLst>
          </a:custGeom>
          <a:ln w="12723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320903" y="1870928"/>
            <a:ext cx="0" cy="2142490"/>
          </a:xfrm>
          <a:custGeom>
            <a:avLst/>
            <a:gdLst/>
            <a:ahLst/>
            <a:cxnLst/>
            <a:rect l="l" t="t" r="r" b="b"/>
            <a:pathLst>
              <a:path w="0" h="2142490">
                <a:moveTo>
                  <a:pt x="0" y="0"/>
                </a:moveTo>
                <a:lnTo>
                  <a:pt x="0" y="2142249"/>
                </a:lnTo>
              </a:path>
            </a:pathLst>
          </a:custGeom>
          <a:ln w="12723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060891" y="4006816"/>
            <a:ext cx="2266950" cy="0"/>
          </a:xfrm>
          <a:custGeom>
            <a:avLst/>
            <a:gdLst/>
            <a:ahLst/>
            <a:cxnLst/>
            <a:rect l="l" t="t" r="r" b="b"/>
            <a:pathLst>
              <a:path w="2266950" h="0">
                <a:moveTo>
                  <a:pt x="0" y="0"/>
                </a:moveTo>
                <a:lnTo>
                  <a:pt x="2266466" y="0"/>
                </a:lnTo>
              </a:path>
            </a:pathLst>
          </a:custGeom>
          <a:ln w="12723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060891" y="1877223"/>
            <a:ext cx="2266950" cy="0"/>
          </a:xfrm>
          <a:custGeom>
            <a:avLst/>
            <a:gdLst/>
            <a:ahLst/>
            <a:cxnLst/>
            <a:rect l="l" t="t" r="r" b="b"/>
            <a:pathLst>
              <a:path w="2266950" h="0">
                <a:moveTo>
                  <a:pt x="0" y="0"/>
                </a:moveTo>
                <a:lnTo>
                  <a:pt x="2266466" y="0"/>
                </a:lnTo>
              </a:path>
            </a:pathLst>
          </a:custGeom>
          <a:ln w="12723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077160" y="1722995"/>
            <a:ext cx="236176" cy="92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8798814" y="4872230"/>
            <a:ext cx="233679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100</a:t>
            </a:fld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98814" y="4872230"/>
            <a:ext cx="233679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100</a:t>
            </a:fld>
            <a:endParaRPr sz="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</a:t>
            </a:r>
            <a:endParaRPr sz="1400">
              <a:latin typeface="Courier New"/>
              <a:cs typeface="Courier New"/>
            </a:endParaRPr>
          </a:p>
          <a:p>
            <a:pPr marL="198120">
              <a:lnSpc>
                <a:spcPct val="100000"/>
              </a:lnSpc>
            </a:pP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groupby(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'species'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 marL="198120">
              <a:lnSpc>
                <a:spcPct val="100000"/>
              </a:lnSpc>
            </a:pP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mean()</a:t>
            </a:r>
            <a:endParaRPr sz="1400">
              <a:latin typeface="Courier New"/>
              <a:cs typeface="Courier New"/>
            </a:endParaRPr>
          </a:p>
          <a:p>
            <a:pPr marL="198120">
              <a:lnSpc>
                <a:spcPct val="100000"/>
              </a:lnSpc>
            </a:pP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plot(color=[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'red'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'blue’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836930" marR="712470" indent="741680">
              <a:lnSpc>
                <a:spcPct val="100000"/>
              </a:lnSpc>
            </a:pP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'black'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'green’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],  fontsize=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10.0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6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figsize=(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4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4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)))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51612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310"/>
              <a:t>Incorporating </a:t>
            </a:r>
            <a:r>
              <a:rPr dirty="0" spc="-225"/>
              <a:t>Statistical</a:t>
            </a:r>
            <a:r>
              <a:rPr dirty="0" spc="-470"/>
              <a:t> </a:t>
            </a:r>
            <a:r>
              <a:rPr dirty="0" spc="-320"/>
              <a:t>Calculations</a:t>
            </a:r>
          </a:p>
          <a:p>
            <a:pPr marL="13970">
              <a:lnSpc>
                <a:spcPts val="1365"/>
              </a:lnSpc>
            </a:pP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Statistical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calculations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included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35">
                <a:solidFill>
                  <a:srgbClr val="84ADAF"/>
                </a:solidFill>
                <a:latin typeface="Calibri"/>
                <a:cs typeface="Calibri"/>
              </a:rPr>
              <a:t>with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Pandas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methods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(data</a:t>
            </a:r>
            <a:endParaRPr sz="1400">
              <a:latin typeface="Courier New"/>
              <a:cs typeface="Courier New"/>
            </a:endParaRPr>
          </a:p>
          <a:p>
            <a:pPr marL="198120">
              <a:lnSpc>
                <a:spcPct val="100000"/>
              </a:lnSpc>
            </a:pP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groupby(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'species'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 marL="198120">
              <a:lnSpc>
                <a:spcPct val="100000"/>
              </a:lnSpc>
            </a:pP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mean()</a:t>
            </a:r>
            <a:endParaRPr sz="1400">
              <a:latin typeface="Courier New"/>
              <a:cs typeface="Courier New"/>
            </a:endParaRPr>
          </a:p>
          <a:p>
            <a:pPr marL="198120">
              <a:lnSpc>
                <a:spcPct val="100000"/>
              </a:lnSpc>
            </a:pP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.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plot(color=[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'red'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'blue’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836930" marR="712470" indent="741680">
              <a:lnSpc>
                <a:spcPct val="100000"/>
              </a:lnSpc>
            </a:pP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'black'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'green’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],  fontsize=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10.0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60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figsize=(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4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4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)))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4516120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310"/>
              <a:t>Incorporating </a:t>
            </a:r>
            <a:r>
              <a:rPr dirty="0" spc="-225"/>
              <a:t>Statistical</a:t>
            </a:r>
            <a:r>
              <a:rPr dirty="0" spc="-470"/>
              <a:t> </a:t>
            </a:r>
            <a:r>
              <a:rPr dirty="0" spc="-320"/>
              <a:t>Calculations</a:t>
            </a:r>
          </a:p>
          <a:p>
            <a:pPr marL="13970">
              <a:lnSpc>
                <a:spcPts val="1365"/>
              </a:lnSpc>
            </a:pPr>
            <a:r>
              <a:rPr dirty="0" sz="1200" spc="55">
                <a:solidFill>
                  <a:srgbClr val="84ADAF"/>
                </a:solidFill>
                <a:latin typeface="Calibri"/>
                <a:cs typeface="Calibri"/>
              </a:rPr>
              <a:t>Statistical</a:t>
            </a:r>
            <a:r>
              <a:rPr dirty="0" sz="1200" spc="-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0">
                <a:solidFill>
                  <a:srgbClr val="84ADAF"/>
                </a:solidFill>
                <a:latin typeface="Calibri"/>
                <a:cs typeface="Calibri"/>
              </a:rPr>
              <a:t>calculations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included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35">
                <a:solidFill>
                  <a:srgbClr val="84ADAF"/>
                </a:solidFill>
                <a:latin typeface="Calibri"/>
                <a:cs typeface="Calibri"/>
              </a:rPr>
              <a:t>with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Pandas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methods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59847" y="3939373"/>
            <a:ext cx="404164" cy="209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04989" y="4073044"/>
            <a:ext cx="525304" cy="235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51014" y="4073044"/>
            <a:ext cx="469033" cy="969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70859" y="3616523"/>
            <a:ext cx="27940" cy="75565"/>
          </a:xfrm>
          <a:custGeom>
            <a:avLst/>
            <a:gdLst/>
            <a:ahLst/>
            <a:cxnLst/>
            <a:rect l="l" t="t" r="r" b="b"/>
            <a:pathLst>
              <a:path w="27939" h="75564">
                <a:moveTo>
                  <a:pt x="27354" y="17193"/>
                </a:moveTo>
                <a:lnTo>
                  <a:pt x="18757" y="17193"/>
                </a:lnTo>
                <a:lnTo>
                  <a:pt x="18757" y="75046"/>
                </a:lnTo>
                <a:lnTo>
                  <a:pt x="27354" y="75046"/>
                </a:lnTo>
                <a:lnTo>
                  <a:pt x="27354" y="17193"/>
                </a:lnTo>
                <a:close/>
              </a:path>
              <a:path w="27939" h="75564">
                <a:moveTo>
                  <a:pt x="27354" y="0"/>
                </a:moveTo>
                <a:lnTo>
                  <a:pt x="21883" y="0"/>
                </a:lnTo>
                <a:lnTo>
                  <a:pt x="20320" y="3907"/>
                </a:lnTo>
                <a:lnTo>
                  <a:pt x="17194" y="7033"/>
                </a:lnTo>
                <a:lnTo>
                  <a:pt x="13286" y="10159"/>
                </a:lnTo>
                <a:lnTo>
                  <a:pt x="10160" y="14067"/>
                </a:lnTo>
                <a:lnTo>
                  <a:pt x="5470" y="16411"/>
                </a:lnTo>
                <a:lnTo>
                  <a:pt x="0" y="18756"/>
                </a:lnTo>
                <a:lnTo>
                  <a:pt x="0" y="28134"/>
                </a:lnTo>
                <a:lnTo>
                  <a:pt x="6252" y="25008"/>
                </a:lnTo>
                <a:lnTo>
                  <a:pt x="10160" y="23445"/>
                </a:lnTo>
                <a:lnTo>
                  <a:pt x="16412" y="18756"/>
                </a:lnTo>
                <a:lnTo>
                  <a:pt x="18757" y="17193"/>
                </a:lnTo>
                <a:lnTo>
                  <a:pt x="27354" y="17193"/>
                </a:lnTo>
                <a:lnTo>
                  <a:pt x="2735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63033" y="3294465"/>
            <a:ext cx="49530" cy="75565"/>
          </a:xfrm>
          <a:custGeom>
            <a:avLst/>
            <a:gdLst/>
            <a:ahLst/>
            <a:cxnLst/>
            <a:rect l="l" t="t" r="r" b="b"/>
            <a:pathLst>
              <a:path w="49529" h="75564">
                <a:moveTo>
                  <a:pt x="44590" y="7815"/>
                </a:moveTo>
                <a:lnTo>
                  <a:pt x="29709" y="7815"/>
                </a:lnTo>
                <a:lnTo>
                  <a:pt x="32835" y="8544"/>
                </a:lnTo>
                <a:lnTo>
                  <a:pt x="35961" y="11670"/>
                </a:lnTo>
                <a:lnTo>
                  <a:pt x="38306" y="14067"/>
                </a:lnTo>
                <a:lnTo>
                  <a:pt x="39869" y="17193"/>
                </a:lnTo>
                <a:lnTo>
                  <a:pt x="39869" y="24174"/>
                </a:lnTo>
                <a:lnTo>
                  <a:pt x="38306" y="27301"/>
                </a:lnTo>
                <a:lnTo>
                  <a:pt x="35180" y="31260"/>
                </a:lnTo>
                <a:lnTo>
                  <a:pt x="32835" y="35116"/>
                </a:lnTo>
                <a:lnTo>
                  <a:pt x="27364" y="40638"/>
                </a:lnTo>
                <a:lnTo>
                  <a:pt x="18767" y="47620"/>
                </a:lnTo>
                <a:lnTo>
                  <a:pt x="9389" y="55539"/>
                </a:lnTo>
                <a:lnTo>
                  <a:pt x="7044" y="58665"/>
                </a:lnTo>
                <a:lnTo>
                  <a:pt x="3918" y="61791"/>
                </a:lnTo>
                <a:lnTo>
                  <a:pt x="2355" y="64918"/>
                </a:lnTo>
                <a:lnTo>
                  <a:pt x="791" y="68773"/>
                </a:lnTo>
                <a:lnTo>
                  <a:pt x="0" y="70336"/>
                </a:lnTo>
                <a:lnTo>
                  <a:pt x="0" y="75025"/>
                </a:lnTo>
                <a:lnTo>
                  <a:pt x="49258" y="75025"/>
                </a:lnTo>
                <a:lnTo>
                  <a:pt x="49258" y="65647"/>
                </a:lnTo>
                <a:lnTo>
                  <a:pt x="12515" y="65647"/>
                </a:lnTo>
                <a:lnTo>
                  <a:pt x="13296" y="64084"/>
                </a:lnTo>
                <a:lnTo>
                  <a:pt x="17986" y="59395"/>
                </a:lnTo>
                <a:lnTo>
                  <a:pt x="21893" y="56269"/>
                </a:lnTo>
                <a:lnTo>
                  <a:pt x="27364" y="51580"/>
                </a:lnTo>
                <a:lnTo>
                  <a:pt x="33617" y="46057"/>
                </a:lnTo>
                <a:lnTo>
                  <a:pt x="41442" y="38242"/>
                </a:lnTo>
                <a:lnTo>
                  <a:pt x="46132" y="31990"/>
                </a:lnTo>
                <a:lnTo>
                  <a:pt x="46913" y="29697"/>
                </a:lnTo>
                <a:lnTo>
                  <a:pt x="48476" y="26571"/>
                </a:lnTo>
                <a:lnTo>
                  <a:pt x="49258" y="23445"/>
                </a:lnTo>
                <a:lnTo>
                  <a:pt x="49258" y="14796"/>
                </a:lnTo>
                <a:lnTo>
                  <a:pt x="46913" y="10107"/>
                </a:lnTo>
                <a:lnTo>
                  <a:pt x="44590" y="7815"/>
                </a:lnTo>
                <a:close/>
              </a:path>
              <a:path w="49529" h="75564">
                <a:moveTo>
                  <a:pt x="32835" y="0"/>
                </a:moveTo>
                <a:lnTo>
                  <a:pt x="18767" y="0"/>
                </a:lnTo>
                <a:lnTo>
                  <a:pt x="13296" y="1563"/>
                </a:lnTo>
                <a:lnTo>
                  <a:pt x="8607" y="5418"/>
                </a:lnTo>
                <a:lnTo>
                  <a:pt x="4699" y="9378"/>
                </a:lnTo>
                <a:lnTo>
                  <a:pt x="2355" y="14796"/>
                </a:lnTo>
                <a:lnTo>
                  <a:pt x="1573" y="21882"/>
                </a:lnTo>
                <a:lnTo>
                  <a:pt x="10952" y="22611"/>
                </a:lnTo>
                <a:lnTo>
                  <a:pt x="10952" y="17922"/>
                </a:lnTo>
                <a:lnTo>
                  <a:pt x="12515" y="14067"/>
                </a:lnTo>
                <a:lnTo>
                  <a:pt x="14859" y="11670"/>
                </a:lnTo>
                <a:lnTo>
                  <a:pt x="17986" y="9378"/>
                </a:lnTo>
                <a:lnTo>
                  <a:pt x="21112" y="7815"/>
                </a:lnTo>
                <a:lnTo>
                  <a:pt x="44590" y="7815"/>
                </a:lnTo>
                <a:lnTo>
                  <a:pt x="43006" y="6252"/>
                </a:lnTo>
                <a:lnTo>
                  <a:pt x="38306" y="2292"/>
                </a:lnTo>
                <a:lnTo>
                  <a:pt x="3283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63825" y="2972376"/>
            <a:ext cx="49530" cy="76200"/>
          </a:xfrm>
          <a:custGeom>
            <a:avLst/>
            <a:gdLst/>
            <a:ahLst/>
            <a:cxnLst/>
            <a:rect l="l" t="t" r="r" b="b"/>
            <a:pathLst>
              <a:path w="49529" h="76200">
                <a:moveTo>
                  <a:pt x="9378" y="53976"/>
                </a:moveTo>
                <a:lnTo>
                  <a:pt x="0" y="54706"/>
                </a:lnTo>
                <a:lnTo>
                  <a:pt x="781" y="60958"/>
                </a:lnTo>
                <a:lnTo>
                  <a:pt x="3126" y="66481"/>
                </a:lnTo>
                <a:lnTo>
                  <a:pt x="7815" y="70336"/>
                </a:lnTo>
                <a:lnTo>
                  <a:pt x="11723" y="74296"/>
                </a:lnTo>
                <a:lnTo>
                  <a:pt x="17194" y="75859"/>
                </a:lnTo>
                <a:lnTo>
                  <a:pt x="31261" y="75859"/>
                </a:lnTo>
                <a:lnTo>
                  <a:pt x="37514" y="73462"/>
                </a:lnTo>
                <a:lnTo>
                  <a:pt x="42214" y="68773"/>
                </a:lnTo>
                <a:lnTo>
                  <a:pt x="43101" y="68044"/>
                </a:lnTo>
                <a:lnTo>
                  <a:pt x="20320" y="68044"/>
                </a:lnTo>
                <a:lnTo>
                  <a:pt x="17194" y="67210"/>
                </a:lnTo>
                <a:lnTo>
                  <a:pt x="14849" y="64918"/>
                </a:lnTo>
                <a:lnTo>
                  <a:pt x="12504" y="62521"/>
                </a:lnTo>
                <a:lnTo>
                  <a:pt x="10160" y="58665"/>
                </a:lnTo>
                <a:lnTo>
                  <a:pt x="9378" y="53976"/>
                </a:lnTo>
                <a:close/>
              </a:path>
              <a:path w="49529" h="76200">
                <a:moveTo>
                  <a:pt x="43620" y="38346"/>
                </a:moveTo>
                <a:lnTo>
                  <a:pt x="28917" y="38346"/>
                </a:lnTo>
                <a:lnTo>
                  <a:pt x="32825" y="39909"/>
                </a:lnTo>
                <a:lnTo>
                  <a:pt x="35169" y="42201"/>
                </a:lnTo>
                <a:lnTo>
                  <a:pt x="38295" y="45328"/>
                </a:lnTo>
                <a:lnTo>
                  <a:pt x="39077" y="48454"/>
                </a:lnTo>
                <a:lnTo>
                  <a:pt x="39077" y="57102"/>
                </a:lnTo>
                <a:lnTo>
                  <a:pt x="37514" y="60958"/>
                </a:lnTo>
                <a:lnTo>
                  <a:pt x="35169" y="64084"/>
                </a:lnTo>
                <a:lnTo>
                  <a:pt x="32043" y="67210"/>
                </a:lnTo>
                <a:lnTo>
                  <a:pt x="28135" y="68044"/>
                </a:lnTo>
                <a:lnTo>
                  <a:pt x="43101" y="68044"/>
                </a:lnTo>
                <a:lnTo>
                  <a:pt x="46903" y="64918"/>
                </a:lnTo>
                <a:lnTo>
                  <a:pt x="49247" y="59395"/>
                </a:lnTo>
                <a:lnTo>
                  <a:pt x="49247" y="47724"/>
                </a:lnTo>
                <a:lnTo>
                  <a:pt x="47684" y="43764"/>
                </a:lnTo>
                <a:lnTo>
                  <a:pt x="43620" y="38346"/>
                </a:lnTo>
                <a:close/>
              </a:path>
              <a:path w="49529" h="76200">
                <a:moveTo>
                  <a:pt x="41276" y="7085"/>
                </a:moveTo>
                <a:lnTo>
                  <a:pt x="27354" y="7085"/>
                </a:lnTo>
                <a:lnTo>
                  <a:pt x="30480" y="8648"/>
                </a:lnTo>
                <a:lnTo>
                  <a:pt x="32825" y="10941"/>
                </a:lnTo>
                <a:lnTo>
                  <a:pt x="35169" y="12504"/>
                </a:lnTo>
                <a:lnTo>
                  <a:pt x="35951" y="15630"/>
                </a:lnTo>
                <a:lnTo>
                  <a:pt x="35951" y="23445"/>
                </a:lnTo>
                <a:lnTo>
                  <a:pt x="34388" y="26571"/>
                </a:lnTo>
                <a:lnTo>
                  <a:pt x="31261" y="28134"/>
                </a:lnTo>
                <a:lnTo>
                  <a:pt x="28135" y="30531"/>
                </a:lnTo>
                <a:lnTo>
                  <a:pt x="25009" y="31260"/>
                </a:lnTo>
                <a:lnTo>
                  <a:pt x="19538" y="31260"/>
                </a:lnTo>
                <a:lnTo>
                  <a:pt x="17975" y="39075"/>
                </a:lnTo>
                <a:lnTo>
                  <a:pt x="21101" y="38346"/>
                </a:lnTo>
                <a:lnTo>
                  <a:pt x="43620" y="38346"/>
                </a:lnTo>
                <a:lnTo>
                  <a:pt x="42995" y="37512"/>
                </a:lnTo>
                <a:lnTo>
                  <a:pt x="39869" y="35220"/>
                </a:lnTo>
                <a:lnTo>
                  <a:pt x="35169" y="34386"/>
                </a:lnTo>
                <a:lnTo>
                  <a:pt x="38295" y="32823"/>
                </a:lnTo>
                <a:lnTo>
                  <a:pt x="41432" y="30531"/>
                </a:lnTo>
                <a:lnTo>
                  <a:pt x="42995" y="28134"/>
                </a:lnTo>
                <a:lnTo>
                  <a:pt x="44558" y="25008"/>
                </a:lnTo>
                <a:lnTo>
                  <a:pt x="45340" y="22716"/>
                </a:lnTo>
                <a:lnTo>
                  <a:pt x="45340" y="15630"/>
                </a:lnTo>
                <a:lnTo>
                  <a:pt x="44558" y="12504"/>
                </a:lnTo>
                <a:lnTo>
                  <a:pt x="42995" y="9378"/>
                </a:lnTo>
                <a:lnTo>
                  <a:pt x="41276" y="7085"/>
                </a:lnTo>
                <a:close/>
              </a:path>
              <a:path w="49529" h="76200">
                <a:moveTo>
                  <a:pt x="27354" y="0"/>
                </a:moveTo>
                <a:lnTo>
                  <a:pt x="17975" y="0"/>
                </a:lnTo>
                <a:lnTo>
                  <a:pt x="12504" y="1563"/>
                </a:lnTo>
                <a:lnTo>
                  <a:pt x="8597" y="4689"/>
                </a:lnTo>
                <a:lnTo>
                  <a:pt x="4689" y="8648"/>
                </a:lnTo>
                <a:lnTo>
                  <a:pt x="2344" y="13337"/>
                </a:lnTo>
                <a:lnTo>
                  <a:pt x="1563" y="18756"/>
                </a:lnTo>
                <a:lnTo>
                  <a:pt x="10160" y="21153"/>
                </a:lnTo>
                <a:lnTo>
                  <a:pt x="10941" y="16463"/>
                </a:lnTo>
                <a:lnTo>
                  <a:pt x="12504" y="13337"/>
                </a:lnTo>
                <a:lnTo>
                  <a:pt x="14849" y="10941"/>
                </a:lnTo>
                <a:lnTo>
                  <a:pt x="17194" y="8648"/>
                </a:lnTo>
                <a:lnTo>
                  <a:pt x="20320" y="7085"/>
                </a:lnTo>
                <a:lnTo>
                  <a:pt x="41276" y="7085"/>
                </a:lnTo>
                <a:lnTo>
                  <a:pt x="40650" y="6252"/>
                </a:lnTo>
                <a:lnTo>
                  <a:pt x="38295" y="3959"/>
                </a:lnTo>
                <a:lnTo>
                  <a:pt x="35169" y="2396"/>
                </a:lnTo>
                <a:lnTo>
                  <a:pt x="31261" y="833"/>
                </a:lnTo>
                <a:lnTo>
                  <a:pt x="2735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861469" y="2650286"/>
            <a:ext cx="51435" cy="74295"/>
          </a:xfrm>
          <a:custGeom>
            <a:avLst/>
            <a:gdLst/>
            <a:ahLst/>
            <a:cxnLst/>
            <a:rect l="l" t="t" r="r" b="b"/>
            <a:pathLst>
              <a:path w="51435" h="74294">
                <a:moveTo>
                  <a:pt x="41432" y="56269"/>
                </a:moveTo>
                <a:lnTo>
                  <a:pt x="32053" y="56269"/>
                </a:lnTo>
                <a:lnTo>
                  <a:pt x="32053" y="74296"/>
                </a:lnTo>
                <a:lnTo>
                  <a:pt x="41432" y="74296"/>
                </a:lnTo>
                <a:lnTo>
                  <a:pt x="41432" y="56269"/>
                </a:lnTo>
                <a:close/>
              </a:path>
              <a:path w="51435" h="74294">
                <a:moveTo>
                  <a:pt x="41432" y="0"/>
                </a:moveTo>
                <a:lnTo>
                  <a:pt x="33617" y="0"/>
                </a:lnTo>
                <a:lnTo>
                  <a:pt x="0" y="48454"/>
                </a:lnTo>
                <a:lnTo>
                  <a:pt x="0" y="56269"/>
                </a:lnTo>
                <a:lnTo>
                  <a:pt x="50821" y="56269"/>
                </a:lnTo>
                <a:lnTo>
                  <a:pt x="50821" y="48454"/>
                </a:lnTo>
                <a:lnTo>
                  <a:pt x="8607" y="48454"/>
                </a:lnTo>
                <a:lnTo>
                  <a:pt x="32053" y="14900"/>
                </a:lnTo>
                <a:lnTo>
                  <a:pt x="41432" y="14900"/>
                </a:lnTo>
                <a:lnTo>
                  <a:pt x="41432" y="0"/>
                </a:lnTo>
                <a:close/>
              </a:path>
              <a:path w="51435" h="74294">
                <a:moveTo>
                  <a:pt x="41432" y="14900"/>
                </a:moveTo>
                <a:lnTo>
                  <a:pt x="32053" y="14900"/>
                </a:lnTo>
                <a:lnTo>
                  <a:pt x="32053" y="48454"/>
                </a:lnTo>
                <a:lnTo>
                  <a:pt x="41432" y="48454"/>
                </a:lnTo>
                <a:lnTo>
                  <a:pt x="41432" y="149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863825" y="2329031"/>
            <a:ext cx="49530" cy="74295"/>
          </a:xfrm>
          <a:custGeom>
            <a:avLst/>
            <a:gdLst/>
            <a:ahLst/>
            <a:cxnLst/>
            <a:rect l="l" t="t" r="r" b="b"/>
            <a:pathLst>
              <a:path w="49529" h="74294">
                <a:moveTo>
                  <a:pt x="10160" y="53143"/>
                </a:moveTo>
                <a:lnTo>
                  <a:pt x="0" y="53976"/>
                </a:lnTo>
                <a:lnTo>
                  <a:pt x="781" y="60228"/>
                </a:lnTo>
                <a:lnTo>
                  <a:pt x="3126" y="64918"/>
                </a:lnTo>
                <a:lnTo>
                  <a:pt x="7815" y="68773"/>
                </a:lnTo>
                <a:lnTo>
                  <a:pt x="11723" y="72733"/>
                </a:lnTo>
                <a:lnTo>
                  <a:pt x="17194" y="74296"/>
                </a:lnTo>
                <a:lnTo>
                  <a:pt x="32825" y="74296"/>
                </a:lnTo>
                <a:lnTo>
                  <a:pt x="39077" y="71899"/>
                </a:lnTo>
                <a:lnTo>
                  <a:pt x="42602" y="67210"/>
                </a:lnTo>
                <a:lnTo>
                  <a:pt x="20320" y="67210"/>
                </a:lnTo>
                <a:lnTo>
                  <a:pt x="17194" y="65647"/>
                </a:lnTo>
                <a:lnTo>
                  <a:pt x="14849" y="63355"/>
                </a:lnTo>
                <a:lnTo>
                  <a:pt x="12504" y="60958"/>
                </a:lnTo>
                <a:lnTo>
                  <a:pt x="10941" y="57832"/>
                </a:lnTo>
                <a:lnTo>
                  <a:pt x="10160" y="53143"/>
                </a:lnTo>
                <a:close/>
              </a:path>
              <a:path w="49529" h="74294">
                <a:moveTo>
                  <a:pt x="44558" y="32094"/>
                </a:moveTo>
                <a:lnTo>
                  <a:pt x="28917" y="32094"/>
                </a:lnTo>
                <a:lnTo>
                  <a:pt x="32825" y="33657"/>
                </a:lnTo>
                <a:lnTo>
                  <a:pt x="35169" y="36783"/>
                </a:lnTo>
                <a:lnTo>
                  <a:pt x="38295" y="39909"/>
                </a:lnTo>
                <a:lnTo>
                  <a:pt x="39869" y="43764"/>
                </a:lnTo>
                <a:lnTo>
                  <a:pt x="39869" y="54706"/>
                </a:lnTo>
                <a:lnTo>
                  <a:pt x="38295" y="58665"/>
                </a:lnTo>
                <a:lnTo>
                  <a:pt x="35169" y="61791"/>
                </a:lnTo>
                <a:lnTo>
                  <a:pt x="32043" y="65647"/>
                </a:lnTo>
                <a:lnTo>
                  <a:pt x="28917" y="67210"/>
                </a:lnTo>
                <a:lnTo>
                  <a:pt x="42602" y="67210"/>
                </a:lnTo>
                <a:lnTo>
                  <a:pt x="43777" y="65647"/>
                </a:lnTo>
                <a:lnTo>
                  <a:pt x="47684" y="60958"/>
                </a:lnTo>
                <a:lnTo>
                  <a:pt x="49247" y="54706"/>
                </a:lnTo>
                <a:lnTo>
                  <a:pt x="49247" y="40638"/>
                </a:lnTo>
                <a:lnTo>
                  <a:pt x="47684" y="35220"/>
                </a:lnTo>
                <a:lnTo>
                  <a:pt x="44558" y="32094"/>
                </a:lnTo>
                <a:close/>
              </a:path>
              <a:path w="49529" h="74294">
                <a:moveTo>
                  <a:pt x="46121" y="0"/>
                </a:moveTo>
                <a:lnTo>
                  <a:pt x="9378" y="0"/>
                </a:lnTo>
                <a:lnTo>
                  <a:pt x="1563" y="38346"/>
                </a:lnTo>
                <a:lnTo>
                  <a:pt x="10160" y="39075"/>
                </a:lnTo>
                <a:lnTo>
                  <a:pt x="11723" y="36783"/>
                </a:lnTo>
                <a:lnTo>
                  <a:pt x="14067" y="35220"/>
                </a:lnTo>
                <a:lnTo>
                  <a:pt x="16412" y="34386"/>
                </a:lnTo>
                <a:lnTo>
                  <a:pt x="18757" y="32823"/>
                </a:lnTo>
                <a:lnTo>
                  <a:pt x="21101" y="32094"/>
                </a:lnTo>
                <a:lnTo>
                  <a:pt x="44558" y="32094"/>
                </a:lnTo>
                <a:lnTo>
                  <a:pt x="42995" y="30531"/>
                </a:lnTo>
                <a:lnTo>
                  <a:pt x="41140" y="28968"/>
                </a:lnTo>
                <a:lnTo>
                  <a:pt x="12504" y="28968"/>
                </a:lnTo>
                <a:lnTo>
                  <a:pt x="16412" y="8544"/>
                </a:lnTo>
                <a:lnTo>
                  <a:pt x="46121" y="8544"/>
                </a:lnTo>
                <a:lnTo>
                  <a:pt x="46121" y="0"/>
                </a:lnTo>
                <a:close/>
              </a:path>
              <a:path w="49529" h="74294">
                <a:moveTo>
                  <a:pt x="32825" y="24279"/>
                </a:moveTo>
                <a:lnTo>
                  <a:pt x="21883" y="24279"/>
                </a:lnTo>
                <a:lnTo>
                  <a:pt x="17194" y="25842"/>
                </a:lnTo>
                <a:lnTo>
                  <a:pt x="12504" y="28968"/>
                </a:lnTo>
                <a:lnTo>
                  <a:pt x="41140" y="28968"/>
                </a:lnTo>
                <a:lnTo>
                  <a:pt x="38295" y="26571"/>
                </a:lnTo>
                <a:lnTo>
                  <a:pt x="32825" y="2427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63903" y="2005378"/>
            <a:ext cx="49530" cy="76200"/>
          </a:xfrm>
          <a:custGeom>
            <a:avLst/>
            <a:gdLst/>
            <a:ahLst/>
            <a:cxnLst/>
            <a:rect l="l" t="t" r="r" b="b"/>
            <a:pathLst>
              <a:path w="49529" h="76200">
                <a:moveTo>
                  <a:pt x="31965" y="0"/>
                </a:moveTo>
                <a:lnTo>
                  <a:pt x="18678" y="0"/>
                </a:lnTo>
                <a:lnTo>
                  <a:pt x="12426" y="2396"/>
                </a:lnTo>
                <a:lnTo>
                  <a:pt x="0" y="41472"/>
                </a:lnTo>
                <a:lnTo>
                  <a:pt x="361" y="48688"/>
                </a:lnTo>
                <a:lnTo>
                  <a:pt x="17897" y="75859"/>
                </a:lnTo>
                <a:lnTo>
                  <a:pt x="30402" y="75859"/>
                </a:lnTo>
                <a:lnTo>
                  <a:pt x="34309" y="75025"/>
                </a:lnTo>
                <a:lnTo>
                  <a:pt x="37436" y="72733"/>
                </a:lnTo>
                <a:lnTo>
                  <a:pt x="41354" y="70336"/>
                </a:lnTo>
                <a:lnTo>
                  <a:pt x="43073" y="68044"/>
                </a:lnTo>
                <a:lnTo>
                  <a:pt x="20241" y="68044"/>
                </a:lnTo>
                <a:lnTo>
                  <a:pt x="15552" y="64918"/>
                </a:lnTo>
                <a:lnTo>
                  <a:pt x="13989" y="62521"/>
                </a:lnTo>
                <a:lnTo>
                  <a:pt x="10845" y="56217"/>
                </a:lnTo>
                <a:lnTo>
                  <a:pt x="10081" y="53976"/>
                </a:lnTo>
                <a:lnTo>
                  <a:pt x="10081" y="45328"/>
                </a:lnTo>
                <a:lnTo>
                  <a:pt x="11644" y="41472"/>
                </a:lnTo>
                <a:lnTo>
                  <a:pt x="14771" y="39075"/>
                </a:lnTo>
                <a:lnTo>
                  <a:pt x="17115" y="35949"/>
                </a:lnTo>
                <a:lnTo>
                  <a:pt x="8518" y="35949"/>
                </a:lnTo>
                <a:lnTo>
                  <a:pt x="9300" y="28968"/>
                </a:lnTo>
                <a:lnTo>
                  <a:pt x="23368" y="7085"/>
                </a:lnTo>
                <a:lnTo>
                  <a:pt x="43568" y="7085"/>
                </a:lnTo>
                <a:lnTo>
                  <a:pt x="40572" y="4689"/>
                </a:lnTo>
                <a:lnTo>
                  <a:pt x="37436" y="1563"/>
                </a:lnTo>
                <a:lnTo>
                  <a:pt x="31965" y="0"/>
                </a:lnTo>
                <a:close/>
              </a:path>
              <a:path w="49529" h="76200">
                <a:moveTo>
                  <a:pt x="43698" y="34386"/>
                </a:moveTo>
                <a:lnTo>
                  <a:pt x="29620" y="34386"/>
                </a:lnTo>
                <a:lnTo>
                  <a:pt x="32746" y="35949"/>
                </a:lnTo>
                <a:lnTo>
                  <a:pt x="35091" y="39075"/>
                </a:lnTo>
                <a:lnTo>
                  <a:pt x="38217" y="41472"/>
                </a:lnTo>
                <a:lnTo>
                  <a:pt x="39791" y="46161"/>
                </a:lnTo>
                <a:lnTo>
                  <a:pt x="39791" y="56269"/>
                </a:lnTo>
                <a:lnTo>
                  <a:pt x="38217" y="60958"/>
                </a:lnTo>
                <a:lnTo>
                  <a:pt x="35091" y="63355"/>
                </a:lnTo>
                <a:lnTo>
                  <a:pt x="32746" y="66481"/>
                </a:lnTo>
                <a:lnTo>
                  <a:pt x="29620" y="68044"/>
                </a:lnTo>
                <a:lnTo>
                  <a:pt x="43073" y="68044"/>
                </a:lnTo>
                <a:lnTo>
                  <a:pt x="43698" y="67210"/>
                </a:lnTo>
                <a:lnTo>
                  <a:pt x="46043" y="63355"/>
                </a:lnTo>
                <a:lnTo>
                  <a:pt x="47606" y="59395"/>
                </a:lnTo>
                <a:lnTo>
                  <a:pt x="49169" y="55539"/>
                </a:lnTo>
                <a:lnTo>
                  <a:pt x="49169" y="43035"/>
                </a:lnTo>
                <a:lnTo>
                  <a:pt x="46825" y="37512"/>
                </a:lnTo>
                <a:lnTo>
                  <a:pt x="43698" y="34386"/>
                </a:lnTo>
                <a:close/>
              </a:path>
              <a:path w="49529" h="76200">
                <a:moveTo>
                  <a:pt x="32746" y="26571"/>
                </a:moveTo>
                <a:lnTo>
                  <a:pt x="23368" y="26571"/>
                </a:lnTo>
                <a:lnTo>
                  <a:pt x="20241" y="27405"/>
                </a:lnTo>
                <a:lnTo>
                  <a:pt x="13989" y="30531"/>
                </a:lnTo>
                <a:lnTo>
                  <a:pt x="10863" y="32823"/>
                </a:lnTo>
                <a:lnTo>
                  <a:pt x="8518" y="35949"/>
                </a:lnTo>
                <a:lnTo>
                  <a:pt x="17115" y="35949"/>
                </a:lnTo>
                <a:lnTo>
                  <a:pt x="21023" y="34386"/>
                </a:lnTo>
                <a:lnTo>
                  <a:pt x="43698" y="34386"/>
                </a:lnTo>
                <a:lnTo>
                  <a:pt x="38217" y="28968"/>
                </a:lnTo>
                <a:lnTo>
                  <a:pt x="32746" y="26571"/>
                </a:lnTo>
                <a:close/>
              </a:path>
              <a:path w="49529" h="76200">
                <a:moveTo>
                  <a:pt x="43568" y="7085"/>
                </a:moveTo>
                <a:lnTo>
                  <a:pt x="29620" y="7085"/>
                </a:lnTo>
                <a:lnTo>
                  <a:pt x="32746" y="8648"/>
                </a:lnTo>
                <a:lnTo>
                  <a:pt x="35091" y="10941"/>
                </a:lnTo>
                <a:lnTo>
                  <a:pt x="36654" y="13337"/>
                </a:lnTo>
                <a:lnTo>
                  <a:pt x="37436" y="15630"/>
                </a:lnTo>
                <a:lnTo>
                  <a:pt x="38217" y="18756"/>
                </a:lnTo>
                <a:lnTo>
                  <a:pt x="47606" y="18756"/>
                </a:lnTo>
                <a:lnTo>
                  <a:pt x="46825" y="12504"/>
                </a:lnTo>
                <a:lnTo>
                  <a:pt x="44480" y="7815"/>
                </a:lnTo>
                <a:lnTo>
                  <a:pt x="43568" y="708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90467" y="1852930"/>
            <a:ext cx="2028825" cy="510540"/>
          </a:xfrm>
          <a:custGeom>
            <a:avLst/>
            <a:gdLst/>
            <a:ahLst/>
            <a:cxnLst/>
            <a:rect l="l" t="t" r="r" b="b"/>
            <a:pathLst>
              <a:path w="2028825" h="510539">
                <a:moveTo>
                  <a:pt x="0" y="510487"/>
                </a:moveTo>
                <a:lnTo>
                  <a:pt x="1014741" y="210280"/>
                </a:lnTo>
                <a:lnTo>
                  <a:pt x="2028671" y="0"/>
                </a:lnTo>
              </a:path>
            </a:pathLst>
          </a:custGeom>
          <a:ln w="1797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90467" y="2874634"/>
            <a:ext cx="2028825" cy="209550"/>
          </a:xfrm>
          <a:custGeom>
            <a:avLst/>
            <a:gdLst/>
            <a:ahLst/>
            <a:cxnLst/>
            <a:rect l="l" t="t" r="r" b="b"/>
            <a:pathLst>
              <a:path w="2028825" h="209550">
                <a:moveTo>
                  <a:pt x="0" y="0"/>
                </a:moveTo>
                <a:lnTo>
                  <a:pt x="1014741" y="209550"/>
                </a:lnTo>
                <a:lnTo>
                  <a:pt x="2028671" y="143069"/>
                </a:lnTo>
              </a:path>
            </a:pathLst>
          </a:custGeom>
          <a:ln w="1797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90467" y="2186795"/>
            <a:ext cx="2028825" cy="1318260"/>
          </a:xfrm>
          <a:custGeom>
            <a:avLst/>
            <a:gdLst/>
            <a:ahLst/>
            <a:cxnLst/>
            <a:rect l="l" t="t" r="r" b="b"/>
            <a:pathLst>
              <a:path w="2028825" h="1318260">
                <a:moveTo>
                  <a:pt x="0" y="1317940"/>
                </a:moveTo>
                <a:lnTo>
                  <a:pt x="1014741" y="416600"/>
                </a:lnTo>
                <a:lnTo>
                  <a:pt x="2028671" y="0"/>
                </a:lnTo>
              </a:path>
            </a:pathLst>
          </a:custGeom>
          <a:ln w="179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90467" y="3323329"/>
            <a:ext cx="2028825" cy="574675"/>
          </a:xfrm>
          <a:custGeom>
            <a:avLst/>
            <a:gdLst/>
            <a:ahLst/>
            <a:cxnLst/>
            <a:rect l="l" t="t" r="r" b="b"/>
            <a:pathLst>
              <a:path w="2028825" h="574675">
                <a:moveTo>
                  <a:pt x="0" y="574613"/>
                </a:moveTo>
                <a:lnTo>
                  <a:pt x="1014741" y="225962"/>
                </a:lnTo>
                <a:lnTo>
                  <a:pt x="2028671" y="0"/>
                </a:lnTo>
              </a:path>
            </a:pathLst>
          </a:custGeom>
          <a:ln w="17979">
            <a:solidFill>
              <a:srgbClr val="0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90468" y="1745091"/>
            <a:ext cx="0" cy="2261870"/>
          </a:xfrm>
          <a:custGeom>
            <a:avLst/>
            <a:gdLst/>
            <a:ahLst/>
            <a:cxnLst/>
            <a:rect l="l" t="t" r="r" b="b"/>
            <a:pathLst>
              <a:path w="0" h="2261870">
                <a:moveTo>
                  <a:pt x="0" y="0"/>
                </a:moveTo>
                <a:lnTo>
                  <a:pt x="0" y="2261502"/>
                </a:lnTo>
              </a:path>
            </a:pathLst>
          </a:custGeom>
          <a:ln w="12507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19139" y="1745091"/>
            <a:ext cx="0" cy="2261870"/>
          </a:xfrm>
          <a:custGeom>
            <a:avLst/>
            <a:gdLst/>
            <a:ahLst/>
            <a:cxnLst/>
            <a:rect l="l" t="t" r="r" b="b"/>
            <a:pathLst>
              <a:path w="0" h="2261870">
                <a:moveTo>
                  <a:pt x="0" y="0"/>
                </a:moveTo>
                <a:lnTo>
                  <a:pt x="0" y="2261502"/>
                </a:lnTo>
              </a:path>
            </a:pathLst>
          </a:custGeom>
          <a:ln w="12507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84214" y="4000340"/>
            <a:ext cx="2041525" cy="0"/>
          </a:xfrm>
          <a:custGeom>
            <a:avLst/>
            <a:gdLst/>
            <a:ahLst/>
            <a:cxnLst/>
            <a:rect l="l" t="t" r="r" b="b"/>
            <a:pathLst>
              <a:path w="2041525" h="0">
                <a:moveTo>
                  <a:pt x="0" y="0"/>
                </a:moveTo>
                <a:lnTo>
                  <a:pt x="2041196" y="0"/>
                </a:lnTo>
              </a:path>
            </a:pathLst>
          </a:custGeom>
          <a:ln w="12507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84214" y="1751332"/>
            <a:ext cx="2041525" cy="0"/>
          </a:xfrm>
          <a:custGeom>
            <a:avLst/>
            <a:gdLst/>
            <a:ahLst/>
            <a:cxnLst/>
            <a:rect l="l" t="t" r="r" b="b"/>
            <a:pathLst>
              <a:path w="2041525" h="0">
                <a:moveTo>
                  <a:pt x="0" y="0"/>
                </a:moveTo>
                <a:lnTo>
                  <a:pt x="2041196" y="0"/>
                </a:lnTo>
              </a:path>
            </a:pathLst>
          </a:custGeom>
          <a:ln w="12507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084273" y="1882628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0" y="0"/>
                </a:lnTo>
                <a:lnTo>
                  <a:pt x="208725" y="0"/>
                </a:lnTo>
              </a:path>
            </a:pathLst>
          </a:custGeom>
          <a:ln w="1797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379772" y="1845115"/>
            <a:ext cx="502681" cy="961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379772" y="1845115"/>
            <a:ext cx="502681" cy="539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084273" y="2031220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0" y="0"/>
                </a:lnTo>
                <a:lnTo>
                  <a:pt x="208725" y="0"/>
                </a:lnTo>
              </a:path>
            </a:pathLst>
          </a:custGeom>
          <a:ln w="1797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84273" y="2178979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0" y="0"/>
                </a:lnTo>
                <a:lnTo>
                  <a:pt x="208725" y="0"/>
                </a:lnTo>
              </a:path>
            </a:pathLst>
          </a:custGeom>
          <a:ln w="1797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084273" y="2327468"/>
            <a:ext cx="208915" cy="0"/>
          </a:xfrm>
          <a:custGeom>
            <a:avLst/>
            <a:gdLst/>
            <a:ahLst/>
            <a:cxnLst/>
            <a:rect l="l" t="t" r="r" b="b"/>
            <a:pathLst>
              <a:path w="208914" h="0">
                <a:moveTo>
                  <a:pt x="0" y="0"/>
                </a:moveTo>
                <a:lnTo>
                  <a:pt x="0" y="0"/>
                </a:lnTo>
                <a:lnTo>
                  <a:pt x="208725" y="0"/>
                </a:lnTo>
              </a:path>
            </a:pathLst>
          </a:custGeom>
          <a:ln w="17979">
            <a:solidFill>
              <a:srgbClr val="008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8798814" y="4872230"/>
            <a:ext cx="233679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100</a:t>
            </a:fld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98814" y="4872230"/>
            <a:ext cx="233679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100</a:t>
            </a:fld>
            <a:endParaRPr sz="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import </a:t>
            </a:r>
            <a:r>
              <a:rPr dirty="0" sz="1400" spc="-5" b="1">
                <a:solidFill>
                  <a:srgbClr val="0433FF"/>
                </a:solidFill>
                <a:latin typeface="Courier New"/>
                <a:cs typeface="Courier New"/>
              </a:rPr>
              <a:t>seaborn </a:t>
            </a: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as</a:t>
            </a:r>
            <a:r>
              <a:rPr dirty="0" sz="1400" spc="-55" b="1">
                <a:solidFill>
                  <a:srgbClr val="008F00"/>
                </a:solidFill>
                <a:latin typeface="Courier New"/>
                <a:cs typeface="Courier New"/>
              </a:rPr>
              <a:t> </a:t>
            </a:r>
            <a:r>
              <a:rPr dirty="0" sz="1400" spc="-5" b="1">
                <a:solidFill>
                  <a:srgbClr val="0433FF"/>
                </a:solidFill>
                <a:latin typeface="Courier New"/>
                <a:cs typeface="Courier New"/>
              </a:rPr>
              <a:t>sns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sns.jointplot(x=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'sepal_length’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1578610" marR="124841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y=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'sepal_width’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  data=data,</a:t>
            </a:r>
            <a:r>
              <a:rPr dirty="0" sz="1400" spc="-7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size=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4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87159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225"/>
              <a:t>Statistical</a:t>
            </a:r>
            <a:r>
              <a:rPr dirty="0" spc="-415"/>
              <a:t> </a:t>
            </a:r>
            <a:r>
              <a:rPr dirty="0" spc="-250"/>
              <a:t>Plotting</a:t>
            </a:r>
            <a:r>
              <a:rPr dirty="0" spc="-385"/>
              <a:t> </a:t>
            </a:r>
            <a:r>
              <a:rPr dirty="0" spc="-275"/>
              <a:t>with</a:t>
            </a:r>
            <a:r>
              <a:rPr dirty="0" spc="-405"/>
              <a:t> </a:t>
            </a:r>
            <a:r>
              <a:rPr dirty="0" spc="-450"/>
              <a:t>Seaborn</a:t>
            </a:r>
          </a:p>
          <a:p>
            <a:pPr marL="13970">
              <a:lnSpc>
                <a:spcPts val="1365"/>
              </a:lnSpc>
            </a:pPr>
            <a:r>
              <a:rPr dirty="0" sz="1200" spc="85">
                <a:solidFill>
                  <a:srgbClr val="84ADAF"/>
                </a:solidFill>
                <a:latin typeface="Calibri"/>
                <a:cs typeface="Calibri"/>
              </a:rPr>
              <a:t>Joint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distribution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scatter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plots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created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097280"/>
            <a:ext cx="4753610" cy="365760"/>
          </a:xfrm>
          <a:prstGeom prst="rect">
            <a:avLst/>
          </a:prstGeom>
          <a:solidFill>
            <a:srgbClr val="344B5E"/>
          </a:solidFill>
        </p:spPr>
        <p:txBody>
          <a:bodyPr wrap="square" lIns="0" tIns="4508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55"/>
              </a:spcBef>
            </a:pPr>
            <a:r>
              <a:rPr dirty="0" sz="1600" spc="140" b="1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1432" y="1097280"/>
            <a:ext cx="3324225" cy="365760"/>
          </a:xfrm>
          <a:prstGeom prst="rect">
            <a:avLst/>
          </a:prstGeom>
          <a:solidFill>
            <a:srgbClr val="9BB808"/>
          </a:solidFill>
        </p:spPr>
        <p:txBody>
          <a:bodyPr wrap="square" lIns="0" tIns="4508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355"/>
              </a:spcBef>
            </a:pPr>
            <a:r>
              <a:rPr dirty="0" sz="1600" spc="150" b="1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463039"/>
            <a:ext cx="4753610" cy="3129280"/>
          </a:xfrm>
          <a:prstGeom prst="rect">
            <a:avLst/>
          </a:prstGeom>
          <a:solidFill>
            <a:srgbClr val="F1F1F1"/>
          </a:solidFill>
        </p:spPr>
        <p:txBody>
          <a:bodyPr wrap="square" lIns="0" tIns="16319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1285"/>
              </a:spcBef>
            </a:pP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import </a:t>
            </a:r>
            <a:r>
              <a:rPr dirty="0" sz="1400" spc="-5" b="1">
                <a:solidFill>
                  <a:srgbClr val="0433FF"/>
                </a:solidFill>
                <a:latin typeface="Courier New"/>
                <a:cs typeface="Courier New"/>
              </a:rPr>
              <a:t>seaborn </a:t>
            </a:r>
            <a:r>
              <a:rPr dirty="0" sz="1400" spc="-5" b="1">
                <a:solidFill>
                  <a:srgbClr val="008F00"/>
                </a:solidFill>
                <a:latin typeface="Courier New"/>
                <a:cs typeface="Courier New"/>
              </a:rPr>
              <a:t>as</a:t>
            </a:r>
            <a:r>
              <a:rPr dirty="0" sz="1400" spc="-55" b="1">
                <a:solidFill>
                  <a:srgbClr val="008F00"/>
                </a:solidFill>
                <a:latin typeface="Courier New"/>
                <a:cs typeface="Courier New"/>
              </a:rPr>
              <a:t> </a:t>
            </a:r>
            <a:r>
              <a:rPr dirty="0" sz="1400" spc="-5" b="1">
                <a:solidFill>
                  <a:srgbClr val="0433FF"/>
                </a:solidFill>
                <a:latin typeface="Courier New"/>
                <a:cs typeface="Courier New"/>
              </a:rPr>
              <a:t>sns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sns.jointplot(x=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'sepal_length’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</a:t>
            </a:r>
            <a:endParaRPr sz="1400">
              <a:latin typeface="Courier New"/>
              <a:cs typeface="Courier New"/>
            </a:endParaRPr>
          </a:p>
          <a:p>
            <a:pPr marL="1578610" marR="1248410">
              <a:lnSpc>
                <a:spcPct val="100000"/>
              </a:lnSpc>
            </a:pP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y=</a:t>
            </a:r>
            <a:r>
              <a:rPr dirty="0" sz="1400" spc="-5">
                <a:solidFill>
                  <a:srgbClr val="FF0000"/>
                </a:solidFill>
                <a:latin typeface="Courier New"/>
                <a:cs typeface="Courier New"/>
              </a:rPr>
              <a:t>'sepal_width’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,  data=data,</a:t>
            </a:r>
            <a:r>
              <a:rPr dirty="0" sz="1400" spc="-75">
                <a:solidFill>
                  <a:srgbClr val="344B5E"/>
                </a:solidFill>
                <a:latin typeface="Courier New"/>
                <a:cs typeface="Courier New"/>
              </a:rPr>
              <a:t> 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size=</a:t>
            </a:r>
            <a:r>
              <a:rPr dirty="0" sz="1400" spc="-5">
                <a:solidFill>
                  <a:srgbClr val="8B8B8B"/>
                </a:solidFill>
                <a:latin typeface="Courier New"/>
                <a:cs typeface="Courier New"/>
              </a:rPr>
              <a:t>4</a:t>
            </a:r>
            <a:r>
              <a:rPr dirty="0" sz="1400" spc="-5">
                <a:solidFill>
                  <a:srgbClr val="344B5E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42976" y="284733"/>
            <a:ext cx="3871595" cy="67818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3765"/>
              </a:lnSpc>
              <a:spcBef>
                <a:spcPts val="105"/>
              </a:spcBef>
            </a:pPr>
            <a:r>
              <a:rPr dirty="0" spc="-225"/>
              <a:t>Statistical</a:t>
            </a:r>
            <a:r>
              <a:rPr dirty="0" spc="-415"/>
              <a:t> </a:t>
            </a:r>
            <a:r>
              <a:rPr dirty="0" spc="-250"/>
              <a:t>Plotting</a:t>
            </a:r>
            <a:r>
              <a:rPr dirty="0" spc="-385"/>
              <a:t> </a:t>
            </a:r>
            <a:r>
              <a:rPr dirty="0" spc="-275"/>
              <a:t>with</a:t>
            </a:r>
            <a:r>
              <a:rPr dirty="0" spc="-405"/>
              <a:t> </a:t>
            </a:r>
            <a:r>
              <a:rPr dirty="0" spc="-450"/>
              <a:t>Seaborn</a:t>
            </a:r>
          </a:p>
          <a:p>
            <a:pPr marL="13970">
              <a:lnSpc>
                <a:spcPts val="1365"/>
              </a:lnSpc>
            </a:pPr>
            <a:r>
              <a:rPr dirty="0" sz="1200" spc="85">
                <a:solidFill>
                  <a:srgbClr val="84ADAF"/>
                </a:solidFill>
                <a:latin typeface="Calibri"/>
                <a:cs typeface="Calibri"/>
              </a:rPr>
              <a:t>Joint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distribution</a:t>
            </a:r>
            <a:r>
              <a:rPr dirty="0" sz="1200" spc="2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and</a:t>
            </a:r>
            <a:r>
              <a:rPr dirty="0" sz="1200" spc="1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scatter</a:t>
            </a:r>
            <a:r>
              <a:rPr dirty="0" sz="120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plots</a:t>
            </a:r>
            <a:r>
              <a:rPr dirty="0" sz="1200" spc="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65">
                <a:solidFill>
                  <a:srgbClr val="84ADAF"/>
                </a:solidFill>
                <a:latin typeface="Calibri"/>
                <a:cs typeface="Calibri"/>
              </a:rPr>
              <a:t>can</a:t>
            </a:r>
            <a:r>
              <a:rPr dirty="0" sz="1200" spc="0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75">
                <a:solidFill>
                  <a:srgbClr val="84ADAF"/>
                </a:solidFill>
                <a:latin typeface="Calibri"/>
                <a:cs typeface="Calibri"/>
              </a:rPr>
              <a:t>be</a:t>
            </a:r>
            <a:r>
              <a:rPr dirty="0" sz="1200" spc="15">
                <a:solidFill>
                  <a:srgbClr val="84ADAF"/>
                </a:solidFill>
                <a:latin typeface="Calibri"/>
                <a:cs typeface="Calibri"/>
              </a:rPr>
              <a:t> </a:t>
            </a:r>
            <a:r>
              <a:rPr dirty="0" sz="1200" spc="50">
                <a:solidFill>
                  <a:srgbClr val="84ADAF"/>
                </a:solidFill>
                <a:latin typeface="Calibri"/>
                <a:cs typeface="Calibri"/>
              </a:rPr>
              <a:t>created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17064" y="4126886"/>
            <a:ext cx="84455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10">
                <a:solidFill>
                  <a:srgbClr val="252525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03380" y="4126886"/>
            <a:ext cx="84455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10">
                <a:solidFill>
                  <a:srgbClr val="252525"/>
                </a:solidFill>
                <a:latin typeface="Arial"/>
                <a:cs typeface="Arial"/>
              </a:rPr>
              <a:t>7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95966" y="4126886"/>
            <a:ext cx="84455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10">
                <a:solidFill>
                  <a:srgbClr val="252525"/>
                </a:solidFill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59876" y="4117736"/>
            <a:ext cx="596265" cy="309880"/>
          </a:xfrm>
          <a:prstGeom prst="rect">
            <a:avLst/>
          </a:prstGeom>
        </p:spPr>
        <p:txBody>
          <a:bodyPr wrap="square" lIns="0" tIns="25400" rIns="0" bIns="0" rtlCol="0" vert="horz">
            <a:spAutoFit/>
          </a:bodyPr>
          <a:lstStyle/>
          <a:p>
            <a:pPr algn="ctr" marR="2540">
              <a:lnSpc>
                <a:spcPct val="100000"/>
              </a:lnSpc>
              <a:spcBef>
                <a:spcPts val="200"/>
              </a:spcBef>
            </a:pPr>
            <a:r>
              <a:rPr dirty="0" sz="800" spc="10">
                <a:solidFill>
                  <a:srgbClr val="252525"/>
                </a:solidFill>
                <a:latin typeface="Arial"/>
                <a:cs typeface="Arial"/>
              </a:rPr>
              <a:t>6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900" spc="-55">
                <a:solidFill>
                  <a:srgbClr val="252525"/>
                </a:solidFill>
                <a:latin typeface="Arial"/>
                <a:cs typeface="Arial"/>
              </a:rPr>
              <a:t>sepal_length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82162" y="3910207"/>
            <a:ext cx="159385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-5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dirty="0" sz="800" spc="-35">
                <a:solidFill>
                  <a:srgbClr val="252525"/>
                </a:solidFill>
                <a:latin typeface="Arial"/>
                <a:cs typeface="Arial"/>
              </a:rPr>
              <a:t>.</a:t>
            </a:r>
            <a:r>
              <a:rPr dirty="0" sz="800" spc="10">
                <a:solidFill>
                  <a:srgbClr val="252525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82162" y="3534532"/>
            <a:ext cx="159385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-5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dirty="0" sz="800" spc="-35">
                <a:solidFill>
                  <a:srgbClr val="252525"/>
                </a:solidFill>
                <a:latin typeface="Arial"/>
                <a:cs typeface="Arial"/>
              </a:rPr>
              <a:t>.</a:t>
            </a:r>
            <a:r>
              <a:rPr dirty="0" sz="800" spc="10">
                <a:solidFill>
                  <a:srgbClr val="252525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82162" y="3158079"/>
            <a:ext cx="159385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-50">
                <a:solidFill>
                  <a:srgbClr val="252525"/>
                </a:solidFill>
                <a:latin typeface="Arial"/>
                <a:cs typeface="Arial"/>
              </a:rPr>
              <a:t>3</a:t>
            </a:r>
            <a:r>
              <a:rPr dirty="0" sz="800" spc="-35">
                <a:solidFill>
                  <a:srgbClr val="252525"/>
                </a:solidFill>
                <a:latin typeface="Arial"/>
                <a:cs typeface="Arial"/>
              </a:rPr>
              <a:t>.</a:t>
            </a:r>
            <a:r>
              <a:rPr dirty="0" sz="800" spc="10">
                <a:solidFill>
                  <a:srgbClr val="252525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82162" y="2782436"/>
            <a:ext cx="159385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-50">
                <a:solidFill>
                  <a:srgbClr val="252525"/>
                </a:solidFill>
                <a:latin typeface="Arial"/>
                <a:cs typeface="Arial"/>
              </a:rPr>
              <a:t>3</a:t>
            </a:r>
            <a:r>
              <a:rPr dirty="0" sz="800" spc="-35">
                <a:solidFill>
                  <a:srgbClr val="252525"/>
                </a:solidFill>
                <a:latin typeface="Arial"/>
                <a:cs typeface="Arial"/>
              </a:rPr>
              <a:t>.</a:t>
            </a:r>
            <a:r>
              <a:rPr dirty="0" sz="800" spc="10">
                <a:solidFill>
                  <a:srgbClr val="252525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82162" y="2406792"/>
            <a:ext cx="159385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-50">
                <a:solidFill>
                  <a:srgbClr val="252525"/>
                </a:solidFill>
                <a:latin typeface="Arial"/>
                <a:cs typeface="Arial"/>
              </a:rPr>
              <a:t>4</a:t>
            </a:r>
            <a:r>
              <a:rPr dirty="0" sz="800" spc="-35">
                <a:solidFill>
                  <a:srgbClr val="252525"/>
                </a:solidFill>
                <a:latin typeface="Arial"/>
                <a:cs typeface="Arial"/>
              </a:rPr>
              <a:t>.</a:t>
            </a:r>
            <a:r>
              <a:rPr dirty="0" sz="800" spc="10">
                <a:solidFill>
                  <a:srgbClr val="252525"/>
                </a:solidFill>
                <a:latin typeface="Arial"/>
                <a:cs typeface="Arial"/>
              </a:rPr>
              <a:t>0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82162" y="2030518"/>
            <a:ext cx="159385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-50">
                <a:solidFill>
                  <a:srgbClr val="252525"/>
                </a:solidFill>
                <a:latin typeface="Arial"/>
                <a:cs typeface="Arial"/>
              </a:rPr>
              <a:t>4</a:t>
            </a:r>
            <a:r>
              <a:rPr dirty="0" sz="800" spc="-35">
                <a:solidFill>
                  <a:srgbClr val="252525"/>
                </a:solidFill>
                <a:latin typeface="Arial"/>
                <a:cs typeface="Arial"/>
              </a:rPr>
              <a:t>.</a:t>
            </a:r>
            <a:r>
              <a:rPr dirty="0" sz="800" spc="10">
                <a:solidFill>
                  <a:srgbClr val="252525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12705" y="2849567"/>
            <a:ext cx="154940" cy="558165"/>
          </a:xfrm>
          <a:prstGeom prst="rect">
            <a:avLst/>
          </a:prstGeom>
        </p:spPr>
        <p:txBody>
          <a:bodyPr wrap="square" lIns="0" tIns="254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900" spc="-55">
                <a:solidFill>
                  <a:srgbClr val="252525"/>
                </a:solidFill>
                <a:latin typeface="Arial"/>
                <a:cs typeface="Arial"/>
              </a:rPr>
              <a:t>sepal_width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75502" y="2598218"/>
            <a:ext cx="1604527" cy="1279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619574" y="2524698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36281" y="0"/>
                </a:moveTo>
                <a:lnTo>
                  <a:pt x="2484" y="22662"/>
                </a:lnTo>
                <a:lnTo>
                  <a:pt x="0" y="37332"/>
                </a:lnTo>
                <a:lnTo>
                  <a:pt x="606" y="44365"/>
                </a:lnTo>
                <a:lnTo>
                  <a:pt x="29281" y="72892"/>
                </a:lnTo>
                <a:lnTo>
                  <a:pt x="36281" y="73614"/>
                </a:lnTo>
                <a:lnTo>
                  <a:pt x="43757" y="72892"/>
                </a:lnTo>
                <a:lnTo>
                  <a:pt x="72891" y="44365"/>
                </a:lnTo>
                <a:lnTo>
                  <a:pt x="73614" y="37332"/>
                </a:lnTo>
                <a:lnTo>
                  <a:pt x="72891" y="29692"/>
                </a:lnTo>
                <a:lnTo>
                  <a:pt x="43757" y="750"/>
                </a:lnTo>
                <a:lnTo>
                  <a:pt x="36281" y="0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619574" y="2524698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36281" y="73614"/>
                </a:moveTo>
                <a:lnTo>
                  <a:pt x="43757" y="72892"/>
                </a:lnTo>
                <a:lnTo>
                  <a:pt x="50583" y="70840"/>
                </a:lnTo>
                <a:lnTo>
                  <a:pt x="73614" y="37332"/>
                </a:lnTo>
                <a:lnTo>
                  <a:pt x="72891" y="29692"/>
                </a:lnTo>
                <a:lnTo>
                  <a:pt x="43757" y="750"/>
                </a:lnTo>
                <a:lnTo>
                  <a:pt x="36281" y="0"/>
                </a:lnTo>
                <a:lnTo>
                  <a:pt x="29281" y="750"/>
                </a:lnTo>
                <a:lnTo>
                  <a:pt x="606" y="29692"/>
                </a:lnTo>
                <a:lnTo>
                  <a:pt x="0" y="37332"/>
                </a:lnTo>
                <a:lnTo>
                  <a:pt x="606" y="44365"/>
                </a:lnTo>
                <a:lnTo>
                  <a:pt x="29281" y="72892"/>
                </a:lnTo>
                <a:lnTo>
                  <a:pt x="36281" y="73614"/>
                </a:lnTo>
                <a:close/>
              </a:path>
            </a:pathLst>
          </a:custGeom>
          <a:ln w="3175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814873" y="2448150"/>
            <a:ext cx="76747" cy="76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65236" y="2147698"/>
            <a:ext cx="77272" cy="76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19574" y="2524698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36281" y="0"/>
                </a:moveTo>
                <a:lnTo>
                  <a:pt x="2484" y="22662"/>
                </a:lnTo>
                <a:lnTo>
                  <a:pt x="0" y="37332"/>
                </a:lnTo>
                <a:lnTo>
                  <a:pt x="606" y="44365"/>
                </a:lnTo>
                <a:lnTo>
                  <a:pt x="29281" y="72892"/>
                </a:lnTo>
                <a:lnTo>
                  <a:pt x="36281" y="73614"/>
                </a:lnTo>
                <a:lnTo>
                  <a:pt x="43757" y="72892"/>
                </a:lnTo>
                <a:lnTo>
                  <a:pt x="72891" y="44365"/>
                </a:lnTo>
                <a:lnTo>
                  <a:pt x="73614" y="37332"/>
                </a:lnTo>
                <a:lnTo>
                  <a:pt x="72891" y="29692"/>
                </a:lnTo>
                <a:lnTo>
                  <a:pt x="43757" y="750"/>
                </a:lnTo>
                <a:lnTo>
                  <a:pt x="36281" y="0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619574" y="2524698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36281" y="73614"/>
                </a:moveTo>
                <a:lnTo>
                  <a:pt x="43757" y="72892"/>
                </a:lnTo>
                <a:lnTo>
                  <a:pt x="50583" y="70840"/>
                </a:lnTo>
                <a:lnTo>
                  <a:pt x="73614" y="37332"/>
                </a:lnTo>
                <a:lnTo>
                  <a:pt x="72891" y="29692"/>
                </a:lnTo>
                <a:lnTo>
                  <a:pt x="43757" y="750"/>
                </a:lnTo>
                <a:lnTo>
                  <a:pt x="36281" y="0"/>
                </a:lnTo>
                <a:lnTo>
                  <a:pt x="29281" y="750"/>
                </a:lnTo>
                <a:lnTo>
                  <a:pt x="606" y="29692"/>
                </a:lnTo>
                <a:lnTo>
                  <a:pt x="0" y="37332"/>
                </a:lnTo>
                <a:lnTo>
                  <a:pt x="606" y="44365"/>
                </a:lnTo>
                <a:lnTo>
                  <a:pt x="29281" y="72892"/>
                </a:lnTo>
                <a:lnTo>
                  <a:pt x="36281" y="73614"/>
                </a:lnTo>
                <a:close/>
              </a:path>
            </a:pathLst>
          </a:custGeom>
          <a:ln w="3175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765236" y="2598218"/>
            <a:ext cx="77272" cy="76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519049" y="2372958"/>
            <a:ext cx="76747" cy="767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667118" y="2297766"/>
            <a:ext cx="76747" cy="767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174449" y="3726063"/>
            <a:ext cx="76484" cy="767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20363" y="3951354"/>
            <a:ext cx="77535" cy="7753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03702" y="3201844"/>
            <a:ext cx="74295" cy="73660"/>
          </a:xfrm>
          <a:custGeom>
            <a:avLst/>
            <a:gdLst/>
            <a:ahLst/>
            <a:cxnLst/>
            <a:rect l="l" t="t" r="r" b="b"/>
            <a:pathLst>
              <a:path w="74295" h="73660">
                <a:moveTo>
                  <a:pt x="36596" y="0"/>
                </a:moveTo>
                <a:lnTo>
                  <a:pt x="2813" y="22373"/>
                </a:lnTo>
                <a:lnTo>
                  <a:pt x="0" y="36281"/>
                </a:lnTo>
                <a:lnTo>
                  <a:pt x="726" y="43669"/>
                </a:lnTo>
                <a:lnTo>
                  <a:pt x="29430" y="72669"/>
                </a:lnTo>
                <a:lnTo>
                  <a:pt x="36596" y="73403"/>
                </a:lnTo>
                <a:lnTo>
                  <a:pt x="44058" y="72669"/>
                </a:lnTo>
                <a:lnTo>
                  <a:pt x="72984" y="43669"/>
                </a:lnTo>
                <a:lnTo>
                  <a:pt x="73719" y="36281"/>
                </a:lnTo>
                <a:lnTo>
                  <a:pt x="72984" y="29248"/>
                </a:lnTo>
                <a:lnTo>
                  <a:pt x="44058" y="603"/>
                </a:lnTo>
                <a:lnTo>
                  <a:pt x="36596" y="0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703702" y="3201844"/>
            <a:ext cx="74295" cy="73660"/>
          </a:xfrm>
          <a:custGeom>
            <a:avLst/>
            <a:gdLst/>
            <a:ahLst/>
            <a:cxnLst/>
            <a:rect l="l" t="t" r="r" b="b"/>
            <a:pathLst>
              <a:path w="74295" h="73660">
                <a:moveTo>
                  <a:pt x="36596" y="73403"/>
                </a:moveTo>
                <a:lnTo>
                  <a:pt x="44058" y="72669"/>
                </a:lnTo>
                <a:lnTo>
                  <a:pt x="51017" y="70525"/>
                </a:lnTo>
                <a:lnTo>
                  <a:pt x="73719" y="36281"/>
                </a:lnTo>
                <a:lnTo>
                  <a:pt x="72984" y="29248"/>
                </a:lnTo>
                <a:lnTo>
                  <a:pt x="44058" y="603"/>
                </a:lnTo>
                <a:lnTo>
                  <a:pt x="36596" y="0"/>
                </a:lnTo>
                <a:lnTo>
                  <a:pt x="29430" y="603"/>
                </a:lnTo>
                <a:lnTo>
                  <a:pt x="726" y="29248"/>
                </a:lnTo>
                <a:lnTo>
                  <a:pt x="0" y="36281"/>
                </a:lnTo>
                <a:lnTo>
                  <a:pt x="726" y="43669"/>
                </a:lnTo>
                <a:lnTo>
                  <a:pt x="29430" y="72669"/>
                </a:lnTo>
                <a:lnTo>
                  <a:pt x="36596" y="73403"/>
                </a:lnTo>
                <a:close/>
              </a:path>
            </a:pathLst>
          </a:custGeom>
          <a:ln w="3175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751247" y="2598218"/>
            <a:ext cx="76747" cy="768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751247" y="3500761"/>
            <a:ext cx="76747" cy="764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751247" y="3350346"/>
            <a:ext cx="76747" cy="767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850206" y="2598218"/>
            <a:ext cx="76536" cy="768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752813" y="3201844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37122" y="0"/>
                </a:moveTo>
                <a:lnTo>
                  <a:pt x="2865" y="22373"/>
                </a:lnTo>
                <a:lnTo>
                  <a:pt x="0" y="36281"/>
                </a:lnTo>
                <a:lnTo>
                  <a:pt x="722" y="43669"/>
                </a:lnTo>
                <a:lnTo>
                  <a:pt x="29767" y="72669"/>
                </a:lnTo>
                <a:lnTo>
                  <a:pt x="37122" y="73403"/>
                </a:lnTo>
                <a:lnTo>
                  <a:pt x="44288" y="72669"/>
                </a:lnTo>
                <a:lnTo>
                  <a:pt x="73007" y="43669"/>
                </a:lnTo>
                <a:lnTo>
                  <a:pt x="73614" y="36281"/>
                </a:lnTo>
                <a:lnTo>
                  <a:pt x="73007" y="29248"/>
                </a:lnTo>
                <a:lnTo>
                  <a:pt x="44288" y="603"/>
                </a:lnTo>
                <a:lnTo>
                  <a:pt x="37122" y="0"/>
                </a:lnTo>
                <a:close/>
              </a:path>
            </a:pathLst>
          </a:custGeom>
          <a:solidFill>
            <a:srgbClr val="001C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752813" y="3201844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37122" y="73403"/>
                </a:moveTo>
                <a:lnTo>
                  <a:pt x="44288" y="72669"/>
                </a:lnTo>
                <a:lnTo>
                  <a:pt x="51148" y="70525"/>
                </a:lnTo>
                <a:lnTo>
                  <a:pt x="73614" y="36281"/>
                </a:lnTo>
                <a:lnTo>
                  <a:pt x="73007" y="29248"/>
                </a:lnTo>
                <a:lnTo>
                  <a:pt x="44288" y="603"/>
                </a:lnTo>
                <a:lnTo>
                  <a:pt x="37122" y="0"/>
                </a:lnTo>
                <a:lnTo>
                  <a:pt x="29767" y="603"/>
                </a:lnTo>
                <a:lnTo>
                  <a:pt x="722" y="29248"/>
                </a:lnTo>
                <a:lnTo>
                  <a:pt x="0" y="36281"/>
                </a:lnTo>
                <a:lnTo>
                  <a:pt x="722" y="43669"/>
                </a:lnTo>
                <a:lnTo>
                  <a:pt x="29767" y="72669"/>
                </a:lnTo>
                <a:lnTo>
                  <a:pt x="37122" y="73403"/>
                </a:lnTo>
                <a:close/>
              </a:path>
            </a:pathLst>
          </a:custGeom>
          <a:ln w="3175">
            <a:solidFill>
              <a:srgbClr val="001C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015463" y="2080278"/>
            <a:ext cx="0" cy="2015489"/>
          </a:xfrm>
          <a:custGeom>
            <a:avLst/>
            <a:gdLst/>
            <a:ahLst/>
            <a:cxnLst/>
            <a:rect l="l" t="t" r="r" b="b"/>
            <a:pathLst>
              <a:path w="0" h="2015489">
                <a:moveTo>
                  <a:pt x="0" y="2015181"/>
                </a:moveTo>
                <a:lnTo>
                  <a:pt x="0" y="2015181"/>
                </a:lnTo>
                <a:lnTo>
                  <a:pt x="0" y="0"/>
                </a:lnTo>
              </a:path>
            </a:pathLst>
          </a:custGeom>
          <a:ln w="12531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015463" y="4095459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 h="0">
                <a:moveTo>
                  <a:pt x="0" y="0"/>
                </a:moveTo>
                <a:lnTo>
                  <a:pt x="0" y="0"/>
                </a:lnTo>
                <a:lnTo>
                  <a:pt x="1971548" y="0"/>
                </a:lnTo>
              </a:path>
            </a:pathLst>
          </a:custGeom>
          <a:ln w="12531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660612" y="2133157"/>
            <a:ext cx="386080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-45">
                <a:solidFill>
                  <a:srgbClr val="252525"/>
                </a:solidFill>
                <a:latin typeface="Arial"/>
                <a:cs typeface="Arial"/>
              </a:rPr>
              <a:t>pearsonr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118493" y="2133157"/>
            <a:ext cx="339725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-40">
                <a:solidFill>
                  <a:srgbClr val="252525"/>
                </a:solidFill>
                <a:latin typeface="Arial"/>
                <a:cs typeface="Arial"/>
              </a:rPr>
              <a:t>-0.11;</a:t>
            </a:r>
            <a:r>
              <a:rPr dirty="0" sz="800" spc="-10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dirty="0" sz="800" spc="10">
                <a:solidFill>
                  <a:srgbClr val="252525"/>
                </a:solidFill>
                <a:latin typeface="Arial"/>
                <a:cs typeface="Arial"/>
              </a:rPr>
              <a:t>p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26632" y="2133157"/>
            <a:ext cx="209550" cy="151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-55">
                <a:solidFill>
                  <a:srgbClr val="252525"/>
                </a:solidFill>
                <a:latin typeface="Arial"/>
                <a:cs typeface="Arial"/>
              </a:rPr>
              <a:t>0</a:t>
            </a:r>
            <a:r>
              <a:rPr dirty="0" sz="800" spc="-30">
                <a:solidFill>
                  <a:srgbClr val="252525"/>
                </a:solidFill>
                <a:latin typeface="Arial"/>
                <a:cs typeface="Arial"/>
              </a:rPr>
              <a:t>.</a:t>
            </a:r>
            <a:r>
              <a:rPr dirty="0" sz="800" spc="-55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dirty="0" sz="800" spc="10">
                <a:solidFill>
                  <a:srgbClr val="252525"/>
                </a:solidFill>
                <a:latin typeface="Arial"/>
                <a:cs typeface="Arial"/>
              </a:rPr>
              <a:t>8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015463" y="1937256"/>
            <a:ext cx="1971675" cy="0"/>
          </a:xfrm>
          <a:custGeom>
            <a:avLst/>
            <a:gdLst/>
            <a:ahLst/>
            <a:cxnLst/>
            <a:rect l="l" t="t" r="r" b="b"/>
            <a:pathLst>
              <a:path w="1971675" h="0">
                <a:moveTo>
                  <a:pt x="0" y="0"/>
                </a:moveTo>
                <a:lnTo>
                  <a:pt x="0" y="0"/>
                </a:lnTo>
                <a:lnTo>
                  <a:pt x="1971548" y="0"/>
                </a:lnTo>
              </a:path>
            </a:pathLst>
          </a:custGeom>
          <a:ln w="12531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123829" y="2080278"/>
            <a:ext cx="0" cy="2015489"/>
          </a:xfrm>
          <a:custGeom>
            <a:avLst/>
            <a:gdLst/>
            <a:ahLst/>
            <a:cxnLst/>
            <a:rect l="l" t="t" r="r" b="b"/>
            <a:pathLst>
              <a:path w="0" h="2015489">
                <a:moveTo>
                  <a:pt x="0" y="2015181"/>
                </a:moveTo>
                <a:lnTo>
                  <a:pt x="0" y="2015181"/>
                </a:lnTo>
                <a:lnTo>
                  <a:pt x="0" y="0"/>
                </a:lnTo>
              </a:path>
            </a:pathLst>
          </a:custGeom>
          <a:ln w="12531">
            <a:solidFill>
              <a:srgbClr val="25252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8798814" y="4872230"/>
            <a:ext cx="233679" cy="157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dirty="0" sz="800" spc="65">
                <a:solidFill>
                  <a:srgbClr val="FFFFFF"/>
                </a:solidFill>
                <a:latin typeface="Calibri"/>
                <a:cs typeface="Calibri"/>
              </a:rPr>
              <a:t>100</a:t>
            </a:fld>
            <a:endParaRPr sz="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0692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Rao, Meghana S</dc:creator>
  <cp:keywords>CTPClassification=CTP_PUBLIC:VisualMarkings=</cp:keywords>
  <dcterms:created xsi:type="dcterms:W3CDTF">2018-09-27T04:04:31Z</dcterms:created>
  <dcterms:modified xsi:type="dcterms:W3CDTF">2018-09-27T04:04:31Z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2017-09-04T00:00:00Z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2018-09-27T00:00:00Z</vt:filetime>
  </property>
</Properties>
</file>